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69" r:id="rId5"/>
    <p:sldId id="284" r:id="rId6"/>
    <p:sldId id="270" r:id="rId7"/>
    <p:sldId id="271" r:id="rId8"/>
    <p:sldId id="260" r:id="rId9"/>
    <p:sldId id="276" r:id="rId10"/>
    <p:sldId id="264" r:id="rId11"/>
    <p:sldId id="274" r:id="rId12"/>
    <p:sldId id="277" r:id="rId13"/>
    <p:sldId id="261" r:id="rId14"/>
    <p:sldId id="275" r:id="rId15"/>
    <p:sldId id="262" r:id="rId16"/>
    <p:sldId id="278" r:id="rId17"/>
    <p:sldId id="279" r:id="rId18"/>
    <p:sldId id="280" r:id="rId19"/>
    <p:sldId id="281" r:id="rId20"/>
    <p:sldId id="263" r:id="rId21"/>
    <p:sldId id="266" r:id="rId22"/>
    <p:sldId id="285" r:id="rId23"/>
    <p:sldId id="287" r:id="rId24"/>
    <p:sldId id="288" r:id="rId25"/>
    <p:sldId id="289" r:id="rId26"/>
    <p:sldId id="290" r:id="rId27"/>
    <p:sldId id="286" r:id="rId28"/>
    <p:sldId id="282" r:id="rId29"/>
    <p:sldId id="283" r:id="rId30"/>
    <p:sldId id="293" r:id="rId31"/>
    <p:sldId id="291" r:id="rId32"/>
    <p:sldId id="292" r:id="rId33"/>
    <p:sldId id="294" r:id="rId34"/>
    <p:sldId id="295" r:id="rId35"/>
    <p:sldId id="298" r:id="rId36"/>
    <p:sldId id="297" r:id="rId37"/>
    <p:sldId id="299" r:id="rId38"/>
    <p:sldId id="318" r:id="rId39"/>
    <p:sldId id="319" r:id="rId40"/>
    <p:sldId id="300" r:id="rId41"/>
    <p:sldId id="305" r:id="rId42"/>
    <p:sldId id="303" r:id="rId43"/>
    <p:sldId id="304" r:id="rId44"/>
    <p:sldId id="306" r:id="rId45"/>
    <p:sldId id="307" r:id="rId46"/>
    <p:sldId id="308" r:id="rId47"/>
    <p:sldId id="309" r:id="rId48"/>
    <p:sldId id="310" r:id="rId49"/>
    <p:sldId id="268" r:id="rId5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hX/31T5mgHojv4o2tTAazTskdG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038" autoAdjust="0"/>
  </p:normalViewPr>
  <p:slideViewPr>
    <p:cSldViewPr snapToGrid="0">
      <p:cViewPr varScale="1">
        <p:scale>
          <a:sx n="64" d="100"/>
          <a:sy n="64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666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0593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7162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341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6732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1685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4606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B437BBEE-C5B6-52E5-C12C-6A5067059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>
            <a:extLst>
              <a:ext uri="{FF2B5EF4-FFF2-40B4-BE49-F238E27FC236}">
                <a16:creationId xmlns:a16="http://schemas.microsoft.com/office/drawing/2014/main" id="{C3C501AF-0608-7514-EB68-F94EE85FE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2:notes">
            <a:extLst>
              <a:ext uri="{FF2B5EF4-FFF2-40B4-BE49-F238E27FC236}">
                <a16:creationId xmlns:a16="http://schemas.microsoft.com/office/drawing/2014/main" id="{53491572-61E2-5B80-7A81-FBC14F9E7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338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810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07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566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124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1" name="Google Shape;2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2656" y="1191367"/>
            <a:ext cx="2558699" cy="81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>
            <a:spLocks noGrp="1"/>
          </p:cNvSpPr>
          <p:nvPr>
            <p:ph type="title"/>
          </p:nvPr>
        </p:nvSpPr>
        <p:spPr>
          <a:xfrm rot="5400000">
            <a:off x="4623595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body" idx="1"/>
          </p:nvPr>
        </p:nvSpPr>
        <p:spPr>
          <a:xfrm rot="5400000">
            <a:off x="623096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182837" y="992633"/>
            <a:ext cx="8811144" cy="51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27" name="Google Shape;27;p16"/>
          <p:cNvGrpSpPr/>
          <p:nvPr/>
        </p:nvGrpSpPr>
        <p:grpSpPr>
          <a:xfrm>
            <a:off x="75015" y="13439"/>
            <a:ext cx="8993981" cy="809625"/>
            <a:chOff x="86628" y="94906"/>
            <a:chExt cx="11993077" cy="809869"/>
          </a:xfrm>
        </p:grpSpPr>
        <p:pic>
          <p:nvPicPr>
            <p:cNvPr id="28" name="Google Shape;28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281475" y="94906"/>
              <a:ext cx="2711602" cy="650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" name="Google Shape;29;p16"/>
            <p:cNvCxnSpPr/>
            <p:nvPr/>
          </p:nvCxnSpPr>
          <p:spPr>
            <a:xfrm>
              <a:off x="86628" y="884132"/>
              <a:ext cx="11993077" cy="20643"/>
            </a:xfrm>
            <a:prstGeom prst="straightConnector1">
              <a:avLst/>
            </a:prstGeom>
            <a:noFill/>
            <a:ln w="9525" cap="flat" cmpd="sng">
              <a:solidFill>
                <a:srgbClr val="E4948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623888" y="170974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623888" y="458947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3887391" y="98743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>
            <a:spLocks noGrp="1"/>
          </p:cNvSpPr>
          <p:nvPr>
            <p:ph type="pic" idx="2"/>
          </p:nvPr>
        </p:nvSpPr>
        <p:spPr>
          <a:xfrm>
            <a:off x="3887391" y="98743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fif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fif"/><Relationship Id="rId13" Type="http://schemas.openxmlformats.org/officeDocument/2006/relationships/image" Target="../media/image40.jpeg"/><Relationship Id="rId3" Type="http://schemas.openxmlformats.org/officeDocument/2006/relationships/image" Target="../media/image30.png"/><Relationship Id="rId7" Type="http://schemas.openxmlformats.org/officeDocument/2006/relationships/image" Target="../media/image34.jfif"/><Relationship Id="rId12" Type="http://schemas.openxmlformats.org/officeDocument/2006/relationships/image" Target="../media/image39.jfif"/><Relationship Id="rId17" Type="http://schemas.openxmlformats.org/officeDocument/2006/relationships/image" Target="../media/image44.png"/><Relationship Id="rId2" Type="http://schemas.openxmlformats.org/officeDocument/2006/relationships/image" Target="../media/image29.jfif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fif"/><Relationship Id="rId11" Type="http://schemas.openxmlformats.org/officeDocument/2006/relationships/image" Target="../media/image38.jfif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10" Type="http://schemas.openxmlformats.org/officeDocument/2006/relationships/image" Target="../media/image37.jfif"/><Relationship Id="rId4" Type="http://schemas.openxmlformats.org/officeDocument/2006/relationships/image" Target="../media/image31.jpeg"/><Relationship Id="rId9" Type="http://schemas.openxmlformats.org/officeDocument/2006/relationships/image" Target="../media/image36.jfif"/><Relationship Id="rId1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>
            <a:spLocks noGrp="1"/>
          </p:cNvSpPr>
          <p:nvPr>
            <p:ph type="ctrTitle"/>
          </p:nvPr>
        </p:nvSpPr>
        <p:spPr>
          <a:xfrm>
            <a:off x="0" y="1593349"/>
            <a:ext cx="9294725" cy="122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Calibri"/>
              <a:buNone/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NextGenCart: Shopping Made Smart and Simple</a:t>
            </a:r>
            <a:endParaRPr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Google Shape;173;p1"/>
          <p:cNvSpPr txBox="1">
            <a:spLocks noGrp="1"/>
          </p:cNvSpPr>
          <p:nvPr>
            <p:ph type="ftr" idx="11"/>
          </p:nvPr>
        </p:nvSpPr>
        <p:spPr>
          <a:xfrm>
            <a:off x="3028950" y="637609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Dept of Automation &amp; Robotics</a:t>
            </a:r>
            <a:endParaRPr/>
          </a:p>
        </p:txBody>
      </p:sp>
      <p:sp>
        <p:nvSpPr>
          <p:cNvPr id="174" name="Google Shape;174;p1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EACAB-87C6-026D-049F-8B0C463FE167}"/>
              </a:ext>
            </a:extLst>
          </p:cNvPr>
          <p:cNvSpPr txBox="1"/>
          <p:nvPr/>
        </p:nvSpPr>
        <p:spPr>
          <a:xfrm>
            <a:off x="2318028" y="3221182"/>
            <a:ext cx="51686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IN" sz="2200" b="1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10</a:t>
            </a:r>
          </a:p>
          <a:p>
            <a:endParaRPr lang="en-IN" sz="2200" b="1" i="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Shrinidhi                            01fe22bar015</a:t>
            </a:r>
            <a:endParaRPr lang="en-IN" sz="200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Nandeesh                           01fe22bar020</a:t>
            </a:r>
            <a:endParaRPr lang="en-IN" sz="200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Vijay Totakar                    01fe22bar023</a:t>
            </a:r>
            <a:endParaRPr lang="en-IN" sz="200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Shwetha                             01fe22bar042 </a:t>
            </a:r>
            <a:endParaRPr lang="en-IN" sz="200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Koushik                            </a:t>
            </a:r>
            <a:r>
              <a:rPr lang="en-IN" sz="20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01fe23bar413</a:t>
            </a:r>
            <a:endParaRPr lang="en-IN" sz="2000" dirty="0">
              <a:solidFill>
                <a:srgbClr val="19191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78101" y="115305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Design Thinking</a:t>
            </a:r>
          </a:p>
        </p:txBody>
      </p:sp>
      <p:sp>
        <p:nvSpPr>
          <p:cNvPr id="167" name="Google Shape;167;p9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68" name="Google Shape;168;p9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D0D7B-04A4-F239-C2C4-60F7DBA6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94" y="1055856"/>
            <a:ext cx="6871107" cy="48870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78101" y="115305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Design Thinking</a:t>
            </a:r>
          </a:p>
        </p:txBody>
      </p:sp>
      <p:sp>
        <p:nvSpPr>
          <p:cNvPr id="167" name="Google Shape;167;p9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68" name="Google Shape;168;p9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D9A097-92C3-9DA5-5AB1-E0E3B654E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610592"/>
              </p:ext>
            </p:extLst>
          </p:nvPr>
        </p:nvGraphicFramePr>
        <p:xfrm>
          <a:off x="182881" y="1290918"/>
          <a:ext cx="8809351" cy="5281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1765265568"/>
                    </a:ext>
                  </a:extLst>
                </a:gridCol>
                <a:gridCol w="7948608">
                  <a:extLst>
                    <a:ext uri="{9D8B030D-6E8A-4147-A177-3AD203B41FA5}">
                      <a16:colId xmlns:a16="http://schemas.microsoft.com/office/drawing/2014/main" val="1152280295"/>
                    </a:ext>
                  </a:extLst>
                </a:gridCol>
              </a:tblGrid>
              <a:tr h="463271">
                <a:tc>
                  <a:txBody>
                    <a:bodyPr/>
                    <a:lstStyle/>
                    <a:p>
                      <a:r>
                        <a:rPr lang="en-IN" sz="1600" b="1" dirty="0">
                          <a:effectLst/>
                        </a:rPr>
                        <a:t>SL NO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effectLst/>
                        </a:rPr>
                        <a:t>                                       Need Statements</a:t>
                      </a:r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126549"/>
                  </a:ext>
                </a:extLst>
              </a:tr>
              <a:tr h="4867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shopping cart that can be controlled seamlessly through a mobile application.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78356"/>
                  </a:ext>
                </a:extLst>
              </a:tr>
              <a:tr h="435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identifies items using a scanner as they are added to the cart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320890"/>
                  </a:ext>
                </a:extLst>
              </a:tr>
              <a:tr h="435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displays the total bill in real-time on the screen.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952006"/>
                  </a:ext>
                </a:extLst>
              </a:tr>
              <a:tr h="435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eliminates the need for manual scanning at checkout.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471617"/>
                  </a:ext>
                </a:extLst>
              </a:tr>
              <a:tr h="435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shopping cart that requires minimal human interaction.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21683"/>
                  </a:ext>
                </a:extLst>
              </a:tr>
              <a:tr h="4867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syncs with the app to provide alerts if they move too far from the cart.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359398"/>
                  </a:ext>
                </a:extLst>
              </a:tr>
              <a:tr h="435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can detect obstacles and navigate around them safely.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2694"/>
                  </a:ext>
                </a:extLst>
              </a:tr>
              <a:tr h="4632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functions smoothly and provides a jerk-free shopping experience.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536153"/>
                  </a:ext>
                </a:extLst>
              </a:tr>
              <a:tr h="4867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shopping cart that alerts them to expired or recalled products because it ensures safe purchases.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10114"/>
                  </a:ext>
                </a:extLst>
              </a:tr>
              <a:tr h="3115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must allow misadded item removal.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26056"/>
                  </a:ext>
                </a:extLst>
              </a:tr>
              <a:tr h="3115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is energy-efficient to support longer shopping sessions.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9288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F31DB17-88F7-0210-BEA8-D5DAACE71C50}"/>
              </a:ext>
            </a:extLst>
          </p:cNvPr>
          <p:cNvSpPr txBox="1"/>
          <p:nvPr/>
        </p:nvSpPr>
        <p:spPr>
          <a:xfrm>
            <a:off x="182881" y="840271"/>
            <a:ext cx="346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Needs:</a:t>
            </a:r>
          </a:p>
        </p:txBody>
      </p:sp>
    </p:spTree>
    <p:extLst>
      <p:ext uri="{BB962C8B-B14F-4D97-AF65-F5344CB8AC3E}">
        <p14:creationId xmlns:p14="http://schemas.microsoft.com/office/powerpoint/2010/main" val="367231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78101" y="115305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Design Thinking</a:t>
            </a:r>
          </a:p>
        </p:txBody>
      </p:sp>
      <p:sp>
        <p:nvSpPr>
          <p:cNvPr id="167" name="Google Shape;167;p9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68" name="Google Shape;168;p9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27D54C-E95C-FAFC-E14F-9C4796F63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339408"/>
              </p:ext>
            </p:extLst>
          </p:nvPr>
        </p:nvGraphicFramePr>
        <p:xfrm>
          <a:off x="190500" y="942765"/>
          <a:ext cx="8763000" cy="5413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485">
                  <a:extLst>
                    <a:ext uri="{9D8B030D-6E8A-4147-A177-3AD203B41FA5}">
                      <a16:colId xmlns:a16="http://schemas.microsoft.com/office/drawing/2014/main" val="1713769371"/>
                    </a:ext>
                  </a:extLst>
                </a:gridCol>
                <a:gridCol w="7930515">
                  <a:extLst>
                    <a:ext uri="{9D8B030D-6E8A-4147-A177-3AD203B41FA5}">
                      <a16:colId xmlns:a16="http://schemas.microsoft.com/office/drawing/2014/main" val="2907565898"/>
                    </a:ext>
                  </a:extLst>
                </a:gridCol>
              </a:tblGrid>
              <a:tr h="505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helps reduce wait times at checkout.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65826"/>
                  </a:ext>
                </a:extLst>
              </a:tr>
              <a:tr h="3835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with a large, easy-to-read display for convenient bill viewing.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491144"/>
                  </a:ext>
                </a:extLst>
              </a:tr>
              <a:tr h="5359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can accommodate different item weights and sizes while maintaining balance.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46019"/>
                  </a:ext>
                </a:extLst>
              </a:tr>
              <a:tr h="3835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can navigate various floor types (carpet, tile, etc.) smoothly.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573557"/>
                  </a:ext>
                </a:extLst>
              </a:tr>
              <a:tr h="3835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navigates according to shopping mart map.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460932"/>
                  </a:ext>
                </a:extLst>
              </a:tr>
              <a:tr h="3835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offers a user-friendly, intuitive shopping experience.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799186"/>
                  </a:ext>
                </a:extLst>
              </a:tr>
              <a:tr h="5359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shall alert the customer if they add repeated items to the cart, unknowingly.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243345"/>
                  </a:ext>
                </a:extLst>
              </a:tr>
              <a:tr h="3835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can log and display each added item’s price and quantity.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27488"/>
                  </a:ext>
                </a:extLst>
              </a:tr>
              <a:tr h="3835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user needs a cart that should allow real-time tracking of total weight in the cart.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90605"/>
                  </a:ext>
                </a:extLst>
              </a:tr>
              <a:tr h="3835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should automatically stop if it detects an obstacle.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223837"/>
                  </a:ext>
                </a:extLst>
              </a:tr>
              <a:tr h="3835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adjusts its lighting automatically in dim or dark areas of the store.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86070"/>
                  </a:ext>
                </a:extLst>
              </a:tr>
              <a:tr h="3835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notifies the user of app alerts or instructions while shopping.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886807"/>
                  </a:ext>
                </a:extLst>
              </a:tr>
              <a:tr h="3835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requires a cart that automatically adjusts its height to match the height of the rack.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030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882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Design Thinking</a:t>
            </a:r>
          </a:p>
        </p:txBody>
      </p:sp>
      <p:sp>
        <p:nvSpPr>
          <p:cNvPr id="140" name="Google Shape;140;p6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41" name="Google Shape;141;p6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ECA586-CE75-B44B-4701-5BBEA6FFC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243896"/>
              </p:ext>
            </p:extLst>
          </p:nvPr>
        </p:nvGraphicFramePr>
        <p:xfrm>
          <a:off x="235504" y="1093481"/>
          <a:ext cx="8672991" cy="526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665">
                  <a:extLst>
                    <a:ext uri="{9D8B030D-6E8A-4147-A177-3AD203B41FA5}">
                      <a16:colId xmlns:a16="http://schemas.microsoft.com/office/drawing/2014/main" val="2764778683"/>
                    </a:ext>
                  </a:extLst>
                </a:gridCol>
                <a:gridCol w="7762326">
                  <a:extLst>
                    <a:ext uri="{9D8B030D-6E8A-4147-A177-3AD203B41FA5}">
                      <a16:colId xmlns:a16="http://schemas.microsoft.com/office/drawing/2014/main" val="966414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uses a reader module for efficient item detection and billing.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92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provides reminders or notifications if items remain unscanned.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14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alerts them if unauthorized item removal is detected.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164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allows users to set a spending limit or budget.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812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shopping cart that allows easy removal of unwanted items because it helps them modify their purchase before checkout.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1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is compact yet stable for ease of navigation in narrow aisles.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55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has durable, lightweight materials to ensure easy handling.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1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shopping cart that securely processes payments directly because it reduces the need to wait at the register.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39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adds items to the cart by itself through voice command.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5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with sustainable and recyclable materials to align with environmental standards.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22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with a modern design that aligns with store aesthetics.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826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with secure housing for sensors and electronics to prevent damage.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1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consumes minimal power for an extended battery life.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1270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Design Thinking</a:t>
            </a:r>
          </a:p>
        </p:txBody>
      </p:sp>
      <p:sp>
        <p:nvSpPr>
          <p:cNvPr id="140" name="Google Shape;140;p6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41" name="Google Shape;141;p6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338D4F-75D8-6CF7-42B2-C27C7E97A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656732"/>
              </p:ext>
            </p:extLst>
          </p:nvPr>
        </p:nvGraphicFramePr>
        <p:xfrm>
          <a:off x="150020" y="1442720"/>
          <a:ext cx="836533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4380">
                  <a:extLst>
                    <a:ext uri="{9D8B030D-6E8A-4147-A177-3AD203B41FA5}">
                      <a16:colId xmlns:a16="http://schemas.microsoft.com/office/drawing/2014/main" val="1812762924"/>
                    </a:ext>
                  </a:extLst>
                </a:gridCol>
                <a:gridCol w="7600950">
                  <a:extLst>
                    <a:ext uri="{9D8B030D-6E8A-4147-A177-3AD203B41FA5}">
                      <a16:colId xmlns:a16="http://schemas.microsoft.com/office/drawing/2014/main" val="447562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autonomously follows the customer.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33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can be assembled, disassembled, and maintained easily.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6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have smooth edges and easy-to-grip handles to keep users safe.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25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71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Engineering Design</a:t>
            </a:r>
          </a:p>
        </p:txBody>
      </p:sp>
      <p:sp>
        <p:nvSpPr>
          <p:cNvPr id="149" name="Google Shape;149;p7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50" name="Google Shape;150;p7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3D08E0-14E4-66BA-42B8-DC9903B49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513646"/>
              </p:ext>
            </p:extLst>
          </p:nvPr>
        </p:nvGraphicFramePr>
        <p:xfrm>
          <a:off x="518160" y="1308847"/>
          <a:ext cx="8237220" cy="4850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899">
                  <a:extLst>
                    <a:ext uri="{9D8B030D-6E8A-4147-A177-3AD203B41FA5}">
                      <a16:colId xmlns:a16="http://schemas.microsoft.com/office/drawing/2014/main" val="1921119495"/>
                    </a:ext>
                  </a:extLst>
                </a:gridCol>
                <a:gridCol w="7365321">
                  <a:extLst>
                    <a:ext uri="{9D8B030D-6E8A-4147-A177-3AD203B41FA5}">
                      <a16:colId xmlns:a16="http://schemas.microsoft.com/office/drawing/2014/main" val="866016627"/>
                    </a:ext>
                  </a:extLst>
                </a:gridCol>
              </a:tblGrid>
              <a:tr h="345004">
                <a:tc>
                  <a:txBody>
                    <a:bodyPr/>
                    <a:lstStyle/>
                    <a:p>
                      <a:r>
                        <a:rPr lang="en-US" sz="1600" b="1" dirty="0"/>
                        <a:t>SL NO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effectLst/>
                        </a:rPr>
                        <a:t>                                   Requirements</a:t>
                      </a:r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30258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be controlled through mobile application.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665684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identify the purchased items automatically.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771573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show the total bill in real-time.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7514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eliminate manual scanning checkout.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792149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should cost less than Rs 5000.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444860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alert the user if they move far away.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014458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detect obstacles and stop to ensure safety.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53741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alert the customer if they unknowingly add repeated items.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394559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function effectively and jerk-free.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974890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shall allow to remove unwanted items from the cart easily.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810405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should be energy efficient to support extended shopping trips.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76241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minimize the need to wait at the checkout centre.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45646"/>
                  </a:ext>
                </a:extLst>
              </a:tr>
              <a:tr h="345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should be user-friendly.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8694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320E670-3950-0919-BEB4-222A3B5E79CC}"/>
              </a:ext>
            </a:extLst>
          </p:cNvPr>
          <p:cNvSpPr txBox="1"/>
          <p:nvPr/>
        </p:nvSpPr>
        <p:spPr>
          <a:xfrm>
            <a:off x="510988" y="905435"/>
            <a:ext cx="577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requirements: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Engineering Design</a:t>
            </a:r>
          </a:p>
        </p:txBody>
      </p:sp>
      <p:sp>
        <p:nvSpPr>
          <p:cNvPr id="149" name="Google Shape;149;p7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50" name="Google Shape;150;p7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7B58E1-4E16-CFB0-A28C-66C850EB1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275643"/>
              </p:ext>
            </p:extLst>
          </p:nvPr>
        </p:nvGraphicFramePr>
        <p:xfrm>
          <a:off x="457200" y="946161"/>
          <a:ext cx="8199120" cy="556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401">
                  <a:extLst>
                    <a:ext uri="{9D8B030D-6E8A-4147-A177-3AD203B41FA5}">
                      <a16:colId xmlns:a16="http://schemas.microsoft.com/office/drawing/2014/main" val="3098173426"/>
                    </a:ext>
                  </a:extLst>
                </a:gridCol>
                <a:gridCol w="7276719">
                  <a:extLst>
                    <a:ext uri="{9D8B030D-6E8A-4147-A177-3AD203B41FA5}">
                      <a16:colId xmlns:a16="http://schemas.microsoft.com/office/drawing/2014/main" val="3219882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shopping cart that requires minimal human interaction.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2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should have less maintenance.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989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should be easy to operate with minimal setup.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8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scan items when placed in or removed from the cart.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2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shall navigate in different floor types.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28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ensure the hassle-free shopping experience.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2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shall identify expired products and alert the customer.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184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carry different weights and sizes without losing balance.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4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should adjust its lighting in dark or dimly lit sections of the store.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70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be easy to use.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4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have a clear display for ease.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4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allow customer to manage their shopping budget.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55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should alert when unauthorized item removal occurs.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8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should autonomously follow the customer.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704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should automatically adjust its height to match the rack’s height.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50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61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Engineering Design</a:t>
            </a:r>
          </a:p>
        </p:txBody>
      </p:sp>
      <p:sp>
        <p:nvSpPr>
          <p:cNvPr id="149" name="Google Shape;149;p7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50" name="Google Shape;150;p7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E35705-0C53-BA8A-855F-8746C582A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42864"/>
              </p:ext>
            </p:extLst>
          </p:nvPr>
        </p:nvGraphicFramePr>
        <p:xfrm>
          <a:off x="224790" y="1137920"/>
          <a:ext cx="829056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594">
                  <a:extLst>
                    <a:ext uri="{9D8B030D-6E8A-4147-A177-3AD203B41FA5}">
                      <a16:colId xmlns:a16="http://schemas.microsoft.com/office/drawing/2014/main" val="2859386700"/>
                    </a:ext>
                  </a:extLst>
                </a:gridCol>
                <a:gridCol w="7274966">
                  <a:extLst>
                    <a:ext uri="{9D8B030D-6E8A-4147-A177-3AD203B41FA5}">
                      <a16:colId xmlns:a16="http://schemas.microsoft.com/office/drawing/2014/main" val="3292754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effectLst/>
                        </a:rPr>
                        <a:t>                        Designer Requirements</a:t>
                      </a:r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109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be easy to put together, take apart, and fix.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854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be small enough to move around easily while staying stable.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38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be made from materials that are light but still strong and long-lasting.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1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have a modern design that looks good and fits in with the store.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56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have secure housing for sensors &amp; electronics to prevent damage.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263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wheels should move smoothly without bumps or jerks.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7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have smooth edges and easy-to-grip handles to keep users safe.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76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possess sustainable and recyclable materials.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1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wires and cables of cart should be concealed for a clean look.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099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81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Engineering Design</a:t>
            </a:r>
          </a:p>
        </p:txBody>
      </p:sp>
      <p:sp>
        <p:nvSpPr>
          <p:cNvPr id="149" name="Google Shape;149;p7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50" name="Google Shape;150;p7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0763BA-CB63-C066-9603-C823859D1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966738"/>
              </p:ext>
            </p:extLst>
          </p:nvPr>
        </p:nvGraphicFramePr>
        <p:xfrm>
          <a:off x="426720" y="1174129"/>
          <a:ext cx="8503920" cy="554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737">
                  <a:extLst>
                    <a:ext uri="{9D8B030D-6E8A-4147-A177-3AD203B41FA5}">
                      <a16:colId xmlns:a16="http://schemas.microsoft.com/office/drawing/2014/main" val="4222149937"/>
                    </a:ext>
                  </a:extLst>
                </a:gridCol>
                <a:gridCol w="5381103">
                  <a:extLst>
                    <a:ext uri="{9D8B030D-6E8A-4147-A177-3AD203B41FA5}">
                      <a16:colId xmlns:a16="http://schemas.microsoft.com/office/drawing/2014/main" val="691676548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932878346"/>
                    </a:ext>
                  </a:extLst>
                </a:gridCol>
              </a:tblGrid>
              <a:tr h="322004">
                <a:tc>
                  <a:txBody>
                    <a:bodyPr/>
                    <a:lstStyle/>
                    <a:p>
                      <a:r>
                        <a:rPr lang="en-IN" sz="1800" b="1" dirty="0">
                          <a:effectLst/>
                        </a:rPr>
                        <a:t>SL NO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dirty="0">
                          <a:effectLst/>
                        </a:rPr>
                        <a:t>                         Need Statements</a:t>
                      </a:r>
                      <a:endParaRPr lang="en-IN" sz="18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1" dirty="0">
                          <a:effectLst/>
                        </a:rPr>
                        <a:t>Demands/Wishes</a:t>
                      </a:r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421388"/>
                  </a:ext>
                </a:extLst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shopping cart that can be controlled seamlessly through a mobile application.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70566"/>
                  </a:ext>
                </a:extLst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identifies items using a scanner as they are added to the cart.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485085"/>
                  </a:ext>
                </a:extLst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displays the total bill in real-time on the screen.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232459"/>
                  </a:ext>
                </a:extLst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eliminates the need for manual scanning at checkout.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831206"/>
                  </a:ext>
                </a:extLst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shopping cart that requires minimal human interaction.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609898"/>
                  </a:ext>
                </a:extLst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syncs with the app to provide alerts if they move too far from the cart.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156963"/>
                  </a:ext>
                </a:extLst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can detect obstacles and navigate around them safely.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57218"/>
                  </a:ext>
                </a:extLst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functions smoothly and provides a jerk-free shopping experience.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545384"/>
                  </a:ext>
                </a:extLst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shopping cart that alerts them to expired or recalled products because it ensures safe purchases.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753748"/>
                  </a:ext>
                </a:extLst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must allow misadded item removal.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93521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B0BB55A-C13E-76BF-00B0-761B6BD0DB4E}"/>
              </a:ext>
            </a:extLst>
          </p:cNvPr>
          <p:cNvSpPr txBox="1"/>
          <p:nvPr/>
        </p:nvSpPr>
        <p:spPr>
          <a:xfrm>
            <a:off x="310179" y="804794"/>
            <a:ext cx="352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Demands</a:t>
            </a:r>
            <a:r>
              <a:rPr lang="en-IN" sz="1800" b="1" dirty="0"/>
              <a:t> and Wishes:</a:t>
            </a:r>
          </a:p>
        </p:txBody>
      </p:sp>
    </p:spTree>
    <p:extLst>
      <p:ext uri="{BB962C8B-B14F-4D97-AF65-F5344CB8AC3E}">
        <p14:creationId xmlns:p14="http://schemas.microsoft.com/office/powerpoint/2010/main" val="294344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Engineering Design</a:t>
            </a:r>
          </a:p>
        </p:txBody>
      </p:sp>
      <p:sp>
        <p:nvSpPr>
          <p:cNvPr id="149" name="Google Shape;149;p7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50" name="Google Shape;150;p7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0B8A42-4795-FF0A-32A4-68E494A1D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2540"/>
              </p:ext>
            </p:extLst>
          </p:nvPr>
        </p:nvGraphicFramePr>
        <p:xfrm>
          <a:off x="333374" y="987784"/>
          <a:ext cx="8477251" cy="551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691">
                  <a:extLst>
                    <a:ext uri="{9D8B030D-6E8A-4147-A177-3AD203B41FA5}">
                      <a16:colId xmlns:a16="http://schemas.microsoft.com/office/drawing/2014/main" val="1055718866"/>
                    </a:ext>
                  </a:extLst>
                </a:gridCol>
                <a:gridCol w="6228160">
                  <a:extLst>
                    <a:ext uri="{9D8B030D-6E8A-4147-A177-3AD203B41FA5}">
                      <a16:colId xmlns:a16="http://schemas.microsoft.com/office/drawing/2014/main" val="17417707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953507889"/>
                    </a:ext>
                  </a:extLst>
                </a:gridCol>
              </a:tblGrid>
              <a:tr h="5031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is energy-efficient to support longer shopping sessions.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331475"/>
                  </a:ext>
                </a:extLst>
              </a:tr>
              <a:tr h="5031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helps reduce wait times at checkout.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720634"/>
                  </a:ext>
                </a:extLst>
              </a:tr>
              <a:tr h="5031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with a clear, easy-to-read display for convenient bill viewing.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555187"/>
                  </a:ext>
                </a:extLst>
              </a:tr>
              <a:tr h="5031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can accommodate different item weights and sizes while maintaining balance.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564325"/>
                  </a:ext>
                </a:extLst>
              </a:tr>
              <a:tr h="5031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can navigate various floor types (carpet, tile, etc.) smoothly.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497561"/>
                  </a:ext>
                </a:extLst>
              </a:tr>
              <a:tr h="3373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navigates according to shopping mart map.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22557"/>
                  </a:ext>
                </a:extLst>
              </a:tr>
              <a:tr h="5031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offers a user-friendly, intuitive shopping experience.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049003"/>
                  </a:ext>
                </a:extLst>
              </a:tr>
              <a:tr h="5031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shall alert the customer if they add repeated items to the cart, unknowingly.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319774"/>
                  </a:ext>
                </a:extLst>
              </a:tr>
              <a:tr h="5031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can log and display each added item’s price and quantity on the screen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35586"/>
                  </a:ext>
                </a:extLst>
              </a:tr>
              <a:tr h="5031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user needs a cart that should allow real-time tracking of total weight in the cart.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027577"/>
                  </a:ext>
                </a:extLst>
              </a:tr>
              <a:tr h="5031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should automatically stop if it detects an obstacle.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388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19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66428" y="1052593"/>
            <a:ext cx="8811144" cy="51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Automation for Human Well-Being.</a:t>
            </a: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Identification: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Supermarkets face challenges like long checkout queues, manual barcode scanning errors, and customer inconvenience in navigating crowded aisles. Traditional shopping carts lack features like real-time billing updates, hands-free operation, and theft prevention. These inefficiencies highlight the need for a smart, automated solution to improve the shopping experience and operational efficiency.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05" name="Google Shape;105;p2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C00000"/>
              </a:buClr>
              <a:buSzPts val="3600"/>
            </a:pPr>
            <a:r>
              <a:rPr lang="en-US" sz="3600" i="1" dirty="0">
                <a:solidFill>
                  <a:srgbClr val="C00000"/>
                </a:solidFill>
              </a:rPr>
              <a:t>Engineering Design</a:t>
            </a:r>
            <a:endParaRPr sz="3600" i="1" dirty="0">
              <a:solidFill>
                <a:srgbClr val="C00000"/>
              </a:solidFill>
            </a:endParaRPr>
          </a:p>
        </p:txBody>
      </p:sp>
      <p:sp>
        <p:nvSpPr>
          <p:cNvPr id="158" name="Google Shape;158;p8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59" name="Google Shape;159;p8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EA0DF2-3625-6157-1E13-D652DA3F9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71356"/>
              </p:ext>
            </p:extLst>
          </p:nvPr>
        </p:nvGraphicFramePr>
        <p:xfrm>
          <a:off x="411480" y="985520"/>
          <a:ext cx="8351520" cy="518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9546">
                  <a:extLst>
                    <a:ext uri="{9D8B030D-6E8A-4147-A177-3AD203B41FA5}">
                      <a16:colId xmlns:a16="http://schemas.microsoft.com/office/drawing/2014/main" val="1510156617"/>
                    </a:ext>
                  </a:extLst>
                </a:gridCol>
                <a:gridCol w="6329934">
                  <a:extLst>
                    <a:ext uri="{9D8B030D-6E8A-4147-A177-3AD203B41FA5}">
                      <a16:colId xmlns:a16="http://schemas.microsoft.com/office/drawing/2014/main" val="138008249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980450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adjusts its lighting automatically in dim or dark areas of the store.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1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notifies the user of app alerts or instructions while shopping.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47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requires a cart that automatically adjusts its height to match the height of the rack.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468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uses a scanner for efficient item detection and billing.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912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provides reminders or notifications if items remain unscanned.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7149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alerts them if unauthorized item removal is detected.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21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allows users to set a spending limit or budget via the app.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77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shopping cart that allows easy removal of unwanted items because it helps them modify their purchase before checkout.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30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is compact yet stable for ease of navigation in narrow aisles.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43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has durable, lightweight materials to ensure easy handling.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632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>
            <a:spLocks noGrp="1"/>
          </p:cNvSpPr>
          <p:nvPr>
            <p:ph type="title"/>
          </p:nvPr>
        </p:nvSpPr>
        <p:spPr>
          <a:xfrm>
            <a:off x="78101" y="115305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Engineering Design</a:t>
            </a:r>
          </a:p>
        </p:txBody>
      </p:sp>
      <p:sp>
        <p:nvSpPr>
          <p:cNvPr id="185" name="Google Shape;185;p11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86" name="Google Shape;186;p11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F3F20-6F5E-D844-288E-F7C2BA1AF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12395"/>
              </p:ext>
            </p:extLst>
          </p:nvPr>
        </p:nvGraphicFramePr>
        <p:xfrm>
          <a:off x="419100" y="1170940"/>
          <a:ext cx="8305799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460">
                  <a:extLst>
                    <a:ext uri="{9D8B030D-6E8A-4147-A177-3AD203B41FA5}">
                      <a16:colId xmlns:a16="http://schemas.microsoft.com/office/drawing/2014/main" val="2063565007"/>
                    </a:ext>
                  </a:extLst>
                </a:gridCol>
                <a:gridCol w="5924360">
                  <a:extLst>
                    <a:ext uri="{9D8B030D-6E8A-4147-A177-3AD203B41FA5}">
                      <a16:colId xmlns:a16="http://schemas.microsoft.com/office/drawing/2014/main" val="1250841379"/>
                    </a:ext>
                  </a:extLst>
                </a:gridCol>
                <a:gridCol w="1363979">
                  <a:extLst>
                    <a:ext uri="{9D8B030D-6E8A-4147-A177-3AD203B41FA5}">
                      <a16:colId xmlns:a16="http://schemas.microsoft.com/office/drawing/2014/main" val="2435173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shopping cart that securely processes payments directly because it reduces the need to wait at the register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3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adds items to the cart by itself through voice command.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369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with sustainable and recyclable materials to align with environmental standards.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with a modern design that aligns with store aesthetics.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41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effectLst/>
                        </a:rPr>
                        <a:t>The customer needs a cart with secure housing for sensors and electronics to prevent damage.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38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consumes minimal power for an extended battery life.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00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autonomously follows the customer.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4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customer needs a cart that can be assembled, disassembled, and maintained easily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Wish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68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cart must have smooth edges and easy-to-grip handles to keep users safe.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Demand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4356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02750-20F3-03E9-95A6-6D9BB1D65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6D881-4005-D7A5-9877-3FEA1FF4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>
                <a:solidFill>
                  <a:srgbClr val="C00000"/>
                </a:solidFill>
              </a:rPr>
              <a:t>Engineering Design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463AE-0363-A1CC-C038-78A4FA963771}"/>
              </a:ext>
            </a:extLst>
          </p:cNvPr>
          <p:cNvSpPr txBox="1"/>
          <p:nvPr/>
        </p:nvSpPr>
        <p:spPr>
          <a:xfrm>
            <a:off x="336176" y="1351243"/>
            <a:ext cx="8471647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Sorting Requirements: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Cart Following Mechanism  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 Tracking: The cart must follow the customer.    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Safe Distance Maintenance: The cart must maintain a safe distance from the customer during operation. 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Matching: The cart must automatically match the walking speed of the customer.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cart must automatically stop when the customer stops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Item Detection and Billing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Automatic Item Identification: The cart must identify purchased items      automatically. 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Real-time Billing: The cart must show the total bill in real-time.   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Item Removal: The cart must allow easy removal of unwanted items.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101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1A508D81-815D-AC9C-A75F-972372441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>
            <a:extLst>
              <a:ext uri="{FF2B5EF4-FFF2-40B4-BE49-F238E27FC236}">
                <a16:creationId xmlns:a16="http://schemas.microsoft.com/office/drawing/2014/main" id="{ADD729B5-2049-1A09-BC85-E25EC8E65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00" y="115305"/>
            <a:ext cx="8811143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Engineering Design</a:t>
            </a:r>
          </a:p>
        </p:txBody>
      </p:sp>
      <p:sp>
        <p:nvSpPr>
          <p:cNvPr id="194" name="Google Shape;194;p12">
            <a:extLst>
              <a:ext uri="{FF2B5EF4-FFF2-40B4-BE49-F238E27FC236}">
                <a16:creationId xmlns:a16="http://schemas.microsoft.com/office/drawing/2014/main" id="{7ECA7A60-5F32-0209-E40B-76231FC85BC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95" name="Google Shape;195;p12">
            <a:extLst>
              <a:ext uri="{FF2B5EF4-FFF2-40B4-BE49-F238E27FC236}">
                <a16:creationId xmlns:a16="http://schemas.microsoft.com/office/drawing/2014/main" id="{EFABF113-04E7-3BD6-4618-4071F2A59B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2A3D3CC-91B1-A1A9-37C2-75B0520201F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32855" y="2794203"/>
            <a:ext cx="8811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E715A-D5CF-51C5-7F58-C21693CDACC6}"/>
              </a:ext>
            </a:extLst>
          </p:cNvPr>
          <p:cNvSpPr txBox="1"/>
          <p:nvPr/>
        </p:nvSpPr>
        <p:spPr>
          <a:xfrm>
            <a:off x="402589" y="1451453"/>
            <a:ext cx="8338821" cy="476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stakeholders 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  User Alerts and Notifications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Repeated Item Notification: The cart shall notify the customer if they add repeated items to the cart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Expired Product Detection: The cart shall identify expired products and alert the customer.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Energy and Efficiency 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Efficiency: The cart should be energy efficient to support extended shopping trips.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following: The cart must operate completely hands-free so customers can focus on shopping.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2573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0859CA-4B9D-B359-3AAF-02156A550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590" y="1354593"/>
            <a:ext cx="8811144" cy="5184330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 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Energy and Efficiency  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Efficiency: The cart should be energy efficient to support extended shopping trips.   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Maintenance: The cart should require minimal maintenance.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User Interface and Design   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 startAt="2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Display: The cart must have a large, clear display for ease of use.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Lighting Adjustment: The cart should adjust its lighting in dark or dimly lit sections of the store.</a:t>
            </a:r>
          </a:p>
          <a:p>
            <a:endParaRPr lang="en-IN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4FF92-DE5F-92FC-C96F-D458F32F9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F619AE-FF27-59AC-E20A-E1F3CD22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>
                <a:solidFill>
                  <a:srgbClr val="C00000"/>
                </a:solidFill>
              </a:rPr>
              <a:t>Engineering 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779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9F45DD-B5DE-8B78-8694-9E093A4CE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428" y="1354593"/>
            <a:ext cx="8811144" cy="5184330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technical requirements 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Structural and Design Considerations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Compact and Stable Design: The cart must be small enough to move around easily while staying stable.  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Durable Materials: The cart must be made from materials that are light but still strong and long-lasting.   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Modern Aesthetic: The cart must have a modern design that looks good and fits in with the store.  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Organized Wiring: The wires and cables should be neatly hidden inside the cart to keep them organized and out of sight.</a:t>
            </a:r>
          </a:p>
          <a:p>
            <a:endParaRPr lang="en-IN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F0F7CF-4143-6218-EC3E-7610CEB04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2E9600-CF06-98AF-9E2B-D8AE141C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>
                <a:solidFill>
                  <a:srgbClr val="C00000"/>
                </a:solidFill>
              </a:rPr>
              <a:t>Engineering 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754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EA5B0-FA1A-07BC-2BA4-DB9BC6E7A1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6AC65C-0BA7-13E3-DB95-E22D5713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>
                <a:solidFill>
                  <a:srgbClr val="C00000"/>
                </a:solidFill>
              </a:rPr>
              <a:t>Engineering Design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01F0BDB-1981-57FD-ABBF-24F7049EA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2848" y="1755806"/>
            <a:ext cx="831830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Logical Requirements: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Obstacle Detection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cart must detect and avoid obstacles during operation.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Payment Processing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cart must integrate with a secure payment gateway for transaction processing.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7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04A2B1-8423-FCC0-0205-E788D13004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68046F-7159-CE8D-37B5-92186334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>
                <a:solidFill>
                  <a:srgbClr val="C00000"/>
                </a:solidFill>
              </a:rPr>
              <a:t>Engineering Design</a:t>
            </a:r>
            <a:endParaRPr lang="en-IN" i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B9D247-F97A-040B-F843-6735994F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406"/>
          <a:stretch/>
        </p:blipFill>
        <p:spPr>
          <a:xfrm>
            <a:off x="150020" y="1335740"/>
            <a:ext cx="8805721" cy="5141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32984F-B95E-0B95-5D1C-C36B70B32CCF}"/>
              </a:ext>
            </a:extLst>
          </p:cNvPr>
          <p:cNvSpPr txBox="1"/>
          <p:nvPr/>
        </p:nvSpPr>
        <p:spPr>
          <a:xfrm>
            <a:off x="150020" y="896471"/>
            <a:ext cx="431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MoSCoW Prioritization:</a:t>
            </a:r>
          </a:p>
        </p:txBody>
      </p:sp>
    </p:spTree>
    <p:extLst>
      <p:ext uri="{BB962C8B-B14F-4D97-AF65-F5344CB8AC3E}">
        <p14:creationId xmlns:p14="http://schemas.microsoft.com/office/powerpoint/2010/main" val="1373282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FDBB2B-F8DB-F6F8-48F2-A4E1096FD0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66F6D5-C2C7-CECB-CE33-BB481D16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>
                <a:solidFill>
                  <a:srgbClr val="C00000"/>
                </a:solidFill>
              </a:rPr>
              <a:t>MATLAB Requirement tool box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2BA54-68DB-D84D-01EA-9FB4AE525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0" y="1118514"/>
            <a:ext cx="8872060" cy="53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58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8B2B5F-39F7-EC83-E255-6847F4275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712BD7-A4F9-602C-A82A-F2DFE1E4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>
                <a:solidFill>
                  <a:srgbClr val="C00000"/>
                </a:solidFill>
              </a:rPr>
              <a:t>MATLAB Requirement tool box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9D9AB-2C4F-9DC9-28A9-8E7FBFEC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0" y="1192695"/>
            <a:ext cx="8795860" cy="51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 sz="3600" i="1" dirty="0">
                <a:solidFill>
                  <a:srgbClr val="C00000"/>
                </a:solidFill>
              </a:rPr>
              <a:t> Design Thinking </a:t>
            </a:r>
            <a:endParaRPr sz="3600" i="1" dirty="0">
              <a:solidFill>
                <a:srgbClr val="C00000"/>
              </a:solidFill>
            </a:endParaRPr>
          </a:p>
        </p:txBody>
      </p:sp>
      <p:sp>
        <p:nvSpPr>
          <p:cNvPr id="122" name="Google Shape;122;p4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23" name="Google Shape;123;p4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88D52-56F4-EC22-5729-9B0A3338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86" r="-650" b="-171"/>
          <a:stretch/>
        </p:blipFill>
        <p:spPr>
          <a:xfrm>
            <a:off x="1885575" y="1748119"/>
            <a:ext cx="5372850" cy="4679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1B60D2-D34D-029E-DAE7-143EADCB8D6D}"/>
              </a:ext>
            </a:extLst>
          </p:cNvPr>
          <p:cNvSpPr txBox="1"/>
          <p:nvPr/>
        </p:nvSpPr>
        <p:spPr>
          <a:xfrm>
            <a:off x="528918" y="935599"/>
            <a:ext cx="771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Stakeholder Map: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primary users (customers), secondary users (store staff), and tertiary stakeholders (Guide &amp; Team members).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D12A1-A675-A595-00F2-EA43D4130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0BEB3B-72F6-5D04-D2BD-8BEA09A7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>
                <a:solidFill>
                  <a:srgbClr val="C00000"/>
                </a:solidFill>
              </a:rPr>
              <a:t>Architecture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46672-AD33-ED50-3AFC-5700CEEB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1" t="20148" r="9999"/>
          <a:stretch/>
        </p:blipFill>
        <p:spPr>
          <a:xfrm>
            <a:off x="493059" y="1640540"/>
            <a:ext cx="8005482" cy="4634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191D4-CBFB-5FB7-9432-ED95B12CECB1}"/>
              </a:ext>
            </a:extLst>
          </p:cNvPr>
          <p:cNvSpPr txBox="1"/>
          <p:nvPr/>
        </p:nvSpPr>
        <p:spPr>
          <a:xfrm>
            <a:off x="493059" y="1102659"/>
            <a:ext cx="455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Architecture:</a:t>
            </a:r>
          </a:p>
        </p:txBody>
      </p:sp>
    </p:spTree>
    <p:extLst>
      <p:ext uri="{BB962C8B-B14F-4D97-AF65-F5344CB8AC3E}">
        <p14:creationId xmlns:p14="http://schemas.microsoft.com/office/powerpoint/2010/main" val="257874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038D41-FFA0-F95C-F92D-96C8FBF031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1" t="2713" r="14216"/>
          <a:stretch/>
        </p:blipFill>
        <p:spPr>
          <a:xfrm>
            <a:off x="573740" y="1528445"/>
            <a:ext cx="7941609" cy="46034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6771A-ED70-0EEF-DF84-F1273B3482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9E131-758A-EE0E-434C-E114E7BA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>
                <a:solidFill>
                  <a:srgbClr val="C00000"/>
                </a:solidFill>
              </a:rPr>
              <a:t>Architecture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A546F-3820-1BBF-48C8-06C655119785}"/>
              </a:ext>
            </a:extLst>
          </p:cNvPr>
          <p:cNvSpPr txBox="1"/>
          <p:nvPr/>
        </p:nvSpPr>
        <p:spPr>
          <a:xfrm>
            <a:off x="528918" y="1013012"/>
            <a:ext cx="355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Architecture:</a:t>
            </a:r>
          </a:p>
        </p:txBody>
      </p:sp>
    </p:spTree>
    <p:extLst>
      <p:ext uri="{BB962C8B-B14F-4D97-AF65-F5344CB8AC3E}">
        <p14:creationId xmlns:p14="http://schemas.microsoft.com/office/powerpoint/2010/main" val="3375947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C883E2-A536-80E0-87E4-C20AAD188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AACA8C-F538-FECE-93B3-D96B906B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20" y="146310"/>
            <a:ext cx="7886700" cy="527053"/>
          </a:xfrm>
        </p:spPr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M</a:t>
            </a:r>
            <a:r>
              <a:rPr lang="en-US" sz="4000" i="1" dirty="0">
                <a:solidFill>
                  <a:srgbClr val="C00000"/>
                </a:solidFill>
              </a:rPr>
              <a:t>orphological Chart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1DB511-4061-88E4-9BD4-8BC25D90D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263651"/>
              </p:ext>
            </p:extLst>
          </p:nvPr>
        </p:nvGraphicFramePr>
        <p:xfrm>
          <a:off x="257640" y="1027687"/>
          <a:ext cx="8841580" cy="5437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262">
                  <a:extLst>
                    <a:ext uri="{9D8B030D-6E8A-4147-A177-3AD203B41FA5}">
                      <a16:colId xmlns:a16="http://schemas.microsoft.com/office/drawing/2014/main" val="1788532776"/>
                    </a:ext>
                  </a:extLst>
                </a:gridCol>
                <a:gridCol w="1214849">
                  <a:extLst>
                    <a:ext uri="{9D8B030D-6E8A-4147-A177-3AD203B41FA5}">
                      <a16:colId xmlns:a16="http://schemas.microsoft.com/office/drawing/2014/main" val="618331169"/>
                    </a:ext>
                  </a:extLst>
                </a:gridCol>
                <a:gridCol w="1801906">
                  <a:extLst>
                    <a:ext uri="{9D8B030D-6E8A-4147-A177-3AD203B41FA5}">
                      <a16:colId xmlns:a16="http://schemas.microsoft.com/office/drawing/2014/main" val="977617828"/>
                    </a:ext>
                  </a:extLst>
                </a:gridCol>
                <a:gridCol w="1658470">
                  <a:extLst>
                    <a:ext uri="{9D8B030D-6E8A-4147-A177-3AD203B41FA5}">
                      <a16:colId xmlns:a16="http://schemas.microsoft.com/office/drawing/2014/main" val="3674625844"/>
                    </a:ext>
                  </a:extLst>
                </a:gridCol>
                <a:gridCol w="1707646">
                  <a:extLst>
                    <a:ext uri="{9D8B030D-6E8A-4147-A177-3AD203B41FA5}">
                      <a16:colId xmlns:a16="http://schemas.microsoft.com/office/drawing/2014/main" val="3507882439"/>
                    </a:ext>
                  </a:extLst>
                </a:gridCol>
                <a:gridCol w="1918447">
                  <a:extLst>
                    <a:ext uri="{9D8B030D-6E8A-4147-A177-3AD203B41FA5}">
                      <a16:colId xmlns:a16="http://schemas.microsoft.com/office/drawing/2014/main" val="4102378034"/>
                    </a:ext>
                  </a:extLst>
                </a:gridCol>
              </a:tblGrid>
              <a:tr h="518251"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SI NO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SUB-FUNCTIONS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MEAN 1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MEAN 2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MEAN 3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MEAN 4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82807"/>
                  </a:ext>
                </a:extLst>
              </a:tr>
              <a:tr h="1462885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Movement control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application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RFID-Based navigation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Joystick-based control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Line Following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777654153"/>
                  </a:ext>
                </a:extLst>
              </a:tr>
              <a:tr h="1353670">
                <a:tc>
                  <a:txBody>
                    <a:bodyPr/>
                    <a:lstStyle/>
                    <a:p>
                      <a:r>
                        <a:rPr lang="en-IN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Item Scanning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RFID Reader module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NFC Reader module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Barcode Scanning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QR Code Scanning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101368983"/>
                  </a:ext>
                </a:extLst>
              </a:tr>
              <a:tr h="1706435">
                <a:tc>
                  <a:txBody>
                    <a:bodyPr/>
                    <a:lstStyle/>
                    <a:p>
                      <a:r>
                        <a:rPr lang="en-IN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Obstacle detection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Ultrasonic sensor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 sensor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LIDAR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Camera-Based Vision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53448676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5D44502-2A91-0F6C-605A-0427E5DD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64" y="2185558"/>
            <a:ext cx="1533525" cy="1126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304FA-84AE-1FF6-1253-BDB49AAAC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74" y="2349070"/>
            <a:ext cx="1306932" cy="1039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8E36A-4AA6-BFDF-FE52-DED916073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94" y="2166508"/>
            <a:ext cx="1039495" cy="1039495"/>
          </a:xfrm>
          <a:prstGeom prst="rect">
            <a:avLst/>
          </a:prstGeom>
          <a:noFill/>
        </p:spPr>
      </p:pic>
      <p:pic>
        <p:nvPicPr>
          <p:cNvPr id="10" name="Picture 9" descr="ROBOBOX Line Following Robot || Line ...">
            <a:extLst>
              <a:ext uri="{FF2B5EF4-FFF2-40B4-BE49-F238E27FC236}">
                <a16:creationId xmlns:a16="http://schemas.microsoft.com/office/drawing/2014/main" id="{23E2F576-46F7-FDA1-CF03-6263DEA5EF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2349070"/>
            <a:ext cx="1038860" cy="67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A9BC9C-01E7-712A-55B8-A60C1B0E5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98" y="3678902"/>
            <a:ext cx="1324365" cy="991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4889D6-99B2-E92D-6AAD-C5E35A841D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15" y="3746382"/>
            <a:ext cx="1154430" cy="711835"/>
          </a:xfrm>
          <a:prstGeom prst="rect">
            <a:avLst/>
          </a:prstGeom>
          <a:noFill/>
        </p:spPr>
      </p:pic>
      <p:pic>
        <p:nvPicPr>
          <p:cNvPr id="13" name="Picture 12" descr="Different Types Of Barcode Scanners? | ASP">
            <a:extLst>
              <a:ext uri="{FF2B5EF4-FFF2-40B4-BE49-F238E27FC236}">
                <a16:creationId xmlns:a16="http://schemas.microsoft.com/office/drawing/2014/main" id="{631C694F-8488-8A7B-1865-4783D6EAD1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47" y="3719243"/>
            <a:ext cx="1213485" cy="80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Unlocking the Power of QR Code Technology: A Comprehensive Guide">
            <a:extLst>
              <a:ext uri="{FF2B5EF4-FFF2-40B4-BE49-F238E27FC236}">
                <a16:creationId xmlns:a16="http://schemas.microsoft.com/office/drawing/2014/main" id="{DF7CD7DC-D6CB-DC03-7BE7-BCC590D4F4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79" y="3719243"/>
            <a:ext cx="1028700" cy="67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Robocraze Banggood HC-SR04 DC 5V Ultrasonic Module Distance Measuring Transducer  Sensor : Amazon.in: Industrial &amp; Scientific">
            <a:extLst>
              <a:ext uri="{FF2B5EF4-FFF2-40B4-BE49-F238E27FC236}">
                <a16:creationId xmlns:a16="http://schemas.microsoft.com/office/drawing/2014/main" id="{B5093624-6E9F-D474-9FED-695E30AF6E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98" y="5120763"/>
            <a:ext cx="1306931" cy="130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VEEROBOT Infrared (IR) Proximity/Obstacle Detecting Sensor Module :  Amazon.in: Industrial &amp; Scientific">
            <a:extLst>
              <a:ext uri="{FF2B5EF4-FFF2-40B4-BE49-F238E27FC236}">
                <a16:creationId xmlns:a16="http://schemas.microsoft.com/office/drawing/2014/main" id="{24AA33F5-2AC8-72A2-ECD6-A3C157604C1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74" y="5050875"/>
            <a:ext cx="1306932" cy="130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LIDAR-Lite v3 - SEN-14032 - SparkFun Electronics">
            <a:extLst>
              <a:ext uri="{FF2B5EF4-FFF2-40B4-BE49-F238E27FC236}">
                <a16:creationId xmlns:a16="http://schemas.microsoft.com/office/drawing/2014/main" id="{A7572BE2-D1D1-441E-86C9-2A3A4A6DF9A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94" y="5120763"/>
            <a:ext cx="1213485" cy="121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ision Systems | KEYENCE India">
            <a:extLst>
              <a:ext uri="{FF2B5EF4-FFF2-40B4-BE49-F238E27FC236}">
                <a16:creationId xmlns:a16="http://schemas.microsoft.com/office/drawing/2014/main" id="{8C1D69E4-F6DE-8AEF-70F9-CCEC6AE719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79" y="5097889"/>
            <a:ext cx="1127882" cy="1031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53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FB51D-368D-071B-F000-BF391924C9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C0A20C-CD93-7407-A527-63594992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M</a:t>
            </a:r>
            <a:r>
              <a:rPr lang="en-US" sz="4000" i="1" dirty="0">
                <a:solidFill>
                  <a:srgbClr val="C00000"/>
                </a:solidFill>
              </a:rPr>
              <a:t>orphological Chart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2CAE33-109B-4E3D-1CEE-2627E58BB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719958"/>
              </p:ext>
            </p:extLst>
          </p:nvPr>
        </p:nvGraphicFramePr>
        <p:xfrm>
          <a:off x="192741" y="934278"/>
          <a:ext cx="8758518" cy="5709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1">
                  <a:extLst>
                    <a:ext uri="{9D8B030D-6E8A-4147-A177-3AD203B41FA5}">
                      <a16:colId xmlns:a16="http://schemas.microsoft.com/office/drawing/2014/main" val="3063212117"/>
                    </a:ext>
                  </a:extLst>
                </a:gridCol>
                <a:gridCol w="1264023">
                  <a:extLst>
                    <a:ext uri="{9D8B030D-6E8A-4147-A177-3AD203B41FA5}">
                      <a16:colId xmlns:a16="http://schemas.microsoft.com/office/drawing/2014/main" val="1625869945"/>
                    </a:ext>
                  </a:extLst>
                </a:gridCol>
                <a:gridCol w="1604683">
                  <a:extLst>
                    <a:ext uri="{9D8B030D-6E8A-4147-A177-3AD203B41FA5}">
                      <a16:colId xmlns:a16="http://schemas.microsoft.com/office/drawing/2014/main" val="11325627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59309727"/>
                    </a:ext>
                  </a:extLst>
                </a:gridCol>
                <a:gridCol w="1712258">
                  <a:extLst>
                    <a:ext uri="{9D8B030D-6E8A-4147-A177-3AD203B41FA5}">
                      <a16:colId xmlns:a16="http://schemas.microsoft.com/office/drawing/2014/main" val="1189795258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2479522159"/>
                    </a:ext>
                  </a:extLst>
                </a:gridCol>
              </a:tblGrid>
              <a:tr h="1734284">
                <a:tc>
                  <a:txBody>
                    <a:bodyPr/>
                    <a:lstStyle/>
                    <a:p>
                      <a:r>
                        <a:rPr lang="en-IN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User Interface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LCD Display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application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Touchscreen Display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Smartwatch interface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787954133"/>
                  </a:ext>
                </a:extLst>
              </a:tr>
              <a:tr h="1356786">
                <a:tc>
                  <a:txBody>
                    <a:bodyPr/>
                    <a:lstStyle/>
                    <a:p>
                      <a:r>
                        <a:rPr lang="en-IN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Controlling unit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STM32 </a:t>
                      </a: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ESP32</a:t>
                      </a:r>
                    </a:p>
                    <a:p>
                      <a:pPr indent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Rugged board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Arduino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64811472"/>
                  </a:ext>
                </a:extLst>
              </a:tr>
              <a:tr h="1182756">
                <a:tc>
                  <a:txBody>
                    <a:bodyPr/>
                    <a:lstStyle/>
                    <a:p>
                      <a:r>
                        <a:rPr lang="en-IN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Actuation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DC Motor</a:t>
                      </a: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Stepper Motor</a:t>
                      </a: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Servo Motor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Gear Motor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154019306"/>
                  </a:ext>
                </a:extLst>
              </a:tr>
              <a:tr h="1436108">
                <a:tc>
                  <a:txBody>
                    <a:bodyPr/>
                    <a:lstStyle/>
                    <a:p>
                      <a:r>
                        <a:rPr lang="en-IN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User alert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LED Indicators</a:t>
                      </a: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App Notifications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Beeping Sounds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Voice Prompts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28948719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E0EE5D3-0629-E19D-AC20-F19EF1FAE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8" y="1284343"/>
            <a:ext cx="1330960" cy="1330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FC158-1622-443B-44C6-7EB026E4F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86" y="1177028"/>
            <a:ext cx="1438275" cy="1438275"/>
          </a:xfrm>
          <a:prstGeom prst="rect">
            <a:avLst/>
          </a:prstGeom>
        </p:spPr>
      </p:pic>
      <p:pic>
        <p:nvPicPr>
          <p:cNvPr id="8" name="Picture 7" descr="High-tech shopping carts on the way">
            <a:extLst>
              <a:ext uri="{FF2B5EF4-FFF2-40B4-BE49-F238E27FC236}">
                <a16:creationId xmlns:a16="http://schemas.microsoft.com/office/drawing/2014/main" id="{0B45ECC0-735F-F051-A894-2EE88226B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9"/>
          <a:stretch/>
        </p:blipFill>
        <p:spPr bwMode="auto">
          <a:xfrm>
            <a:off x="5516656" y="1441187"/>
            <a:ext cx="1104900" cy="9099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Smartwatch Integration Royalty-Free Images, Stock Photos &amp; Pictures |  Shutterstock">
            <a:extLst>
              <a:ext uri="{FF2B5EF4-FFF2-40B4-BE49-F238E27FC236}">
                <a16:creationId xmlns:a16="http://schemas.microsoft.com/office/drawing/2014/main" id="{E033EEFB-F2BA-6A5B-D51F-4455417E5B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7"/>
          <a:stretch/>
        </p:blipFill>
        <p:spPr bwMode="auto">
          <a:xfrm>
            <a:off x="7181804" y="1284343"/>
            <a:ext cx="1522926" cy="1195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BBC309-6AFF-C2E7-CD17-7651596E0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8" y="2962834"/>
            <a:ext cx="1438275" cy="1049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8202A0-842D-F00E-CD4D-9C0B2E895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86" y="3010776"/>
            <a:ext cx="1438275" cy="1009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FF2A43-717C-4419-871F-4FF081F90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33877" y="3077782"/>
            <a:ext cx="1047750" cy="909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BA916D-70F5-D66D-051C-F7A1F137F8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460" y="2860343"/>
            <a:ext cx="1180978" cy="1127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9C2BF4-23D1-4B9C-D22E-05FB86744F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4" y="4318484"/>
            <a:ext cx="1102826" cy="8621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26FC0B-2C07-9D29-2867-94BFC06803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50" y="4318484"/>
            <a:ext cx="884097" cy="835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89775A-A269-643A-F6D0-ADC36B7437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031" y="4318484"/>
            <a:ext cx="988919" cy="870667"/>
          </a:xfrm>
          <a:prstGeom prst="rect">
            <a:avLst/>
          </a:prstGeom>
        </p:spPr>
      </p:pic>
      <p:pic>
        <p:nvPicPr>
          <p:cNvPr id="17" name="Picture 16" descr="200RPM DC 3-12V Dual Shaft BO Gear Motor For Arduino Smart Car">
            <a:extLst>
              <a:ext uri="{FF2B5EF4-FFF2-40B4-BE49-F238E27FC236}">
                <a16:creationId xmlns:a16="http://schemas.microsoft.com/office/drawing/2014/main" id="{24999758-3505-3EEB-710C-D372F48E6E6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66" y="4313124"/>
            <a:ext cx="988919" cy="87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Amazon.com: Peirdom 10PCS 8mm LED High brightness Round Head Beads F8  Direct Insert Indicator Light(Red emits red light) : Industrial &amp; Scientific">
            <a:extLst>
              <a:ext uri="{FF2B5EF4-FFF2-40B4-BE49-F238E27FC236}">
                <a16:creationId xmlns:a16="http://schemas.microsoft.com/office/drawing/2014/main" id="{82FC77FC-9D68-06EF-8889-F94F16A5155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51" y="5573657"/>
            <a:ext cx="1210479" cy="98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Ultimate Guide to App Push Notifications">
            <a:extLst>
              <a:ext uri="{FF2B5EF4-FFF2-40B4-BE49-F238E27FC236}">
                <a16:creationId xmlns:a16="http://schemas.microsoft.com/office/drawing/2014/main" id="{B8CE36EC-3127-3EB7-A315-A5CC86F0D5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86" y="5605666"/>
            <a:ext cx="1357332" cy="101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What is the beep sound in a computer ...">
            <a:extLst>
              <a:ext uri="{FF2B5EF4-FFF2-40B4-BE49-F238E27FC236}">
                <a16:creationId xmlns:a16="http://schemas.microsoft.com/office/drawing/2014/main" id="{4C0F7009-5042-5130-2627-EEB1A57EDD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31" y="5568205"/>
            <a:ext cx="1213485" cy="10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Voice Prompts | Business Phone Systems ...">
            <a:extLst>
              <a:ext uri="{FF2B5EF4-FFF2-40B4-BE49-F238E27FC236}">
                <a16:creationId xmlns:a16="http://schemas.microsoft.com/office/drawing/2014/main" id="{96472CBC-C6F3-1F4A-1AF5-E3586239DDF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047" y="5568205"/>
            <a:ext cx="859155" cy="859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590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EC17AF-C091-57A5-D0A7-EB07F1316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21D847-94CD-743D-017B-DD219ABB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M</a:t>
            </a:r>
            <a:r>
              <a:rPr lang="en-US" sz="4000" i="1" dirty="0">
                <a:solidFill>
                  <a:srgbClr val="C00000"/>
                </a:solidFill>
              </a:rPr>
              <a:t>orphological Chart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5909F1-F211-6CE3-1D3B-C29E005C8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59647"/>
              </p:ext>
            </p:extLst>
          </p:nvPr>
        </p:nvGraphicFramePr>
        <p:xfrm>
          <a:off x="203948" y="1383179"/>
          <a:ext cx="8662144" cy="35743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264">
                  <a:extLst>
                    <a:ext uri="{9D8B030D-6E8A-4147-A177-3AD203B41FA5}">
                      <a16:colId xmlns:a16="http://schemas.microsoft.com/office/drawing/2014/main" val="481231414"/>
                    </a:ext>
                  </a:extLst>
                </a:gridCol>
                <a:gridCol w="1425837">
                  <a:extLst>
                    <a:ext uri="{9D8B030D-6E8A-4147-A177-3AD203B41FA5}">
                      <a16:colId xmlns:a16="http://schemas.microsoft.com/office/drawing/2014/main" val="1070955227"/>
                    </a:ext>
                  </a:extLst>
                </a:gridCol>
                <a:gridCol w="1771592">
                  <a:extLst>
                    <a:ext uri="{9D8B030D-6E8A-4147-A177-3AD203B41FA5}">
                      <a16:colId xmlns:a16="http://schemas.microsoft.com/office/drawing/2014/main" val="1645788563"/>
                    </a:ext>
                  </a:extLst>
                </a:gridCol>
                <a:gridCol w="1557134">
                  <a:extLst>
                    <a:ext uri="{9D8B030D-6E8A-4147-A177-3AD203B41FA5}">
                      <a16:colId xmlns:a16="http://schemas.microsoft.com/office/drawing/2014/main" val="3001742746"/>
                    </a:ext>
                  </a:extLst>
                </a:gridCol>
                <a:gridCol w="1743618">
                  <a:extLst>
                    <a:ext uri="{9D8B030D-6E8A-4147-A177-3AD203B41FA5}">
                      <a16:colId xmlns:a16="http://schemas.microsoft.com/office/drawing/2014/main" val="2597390390"/>
                    </a:ext>
                  </a:extLst>
                </a:gridCol>
                <a:gridCol w="1659699">
                  <a:extLst>
                    <a:ext uri="{9D8B030D-6E8A-4147-A177-3AD203B41FA5}">
                      <a16:colId xmlns:a16="http://schemas.microsoft.com/office/drawing/2014/main" val="432751510"/>
                    </a:ext>
                  </a:extLst>
                </a:gridCol>
              </a:tblGrid>
              <a:tr h="1767541">
                <a:tc>
                  <a:txBody>
                    <a:bodyPr/>
                    <a:lstStyle/>
                    <a:p>
                      <a:r>
                        <a:rPr lang="en-IN" dirty="0"/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Mobility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Standard Wheels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Motorized Wheels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Omnidirectional Wheels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Castor wheel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425958392"/>
                  </a:ext>
                </a:extLst>
              </a:tr>
              <a:tr h="1806762">
                <a:tc>
                  <a:txBody>
                    <a:bodyPr/>
                    <a:lstStyle/>
                    <a:p>
                      <a:r>
                        <a:rPr lang="en-IN" dirty="0"/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Item storage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Multiple Compartments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                      </a:t>
                      </a: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Foldable/Expandable Storage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Standard storage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Bagging Storage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44518176"/>
                  </a:ext>
                </a:extLst>
              </a:tr>
            </a:tbl>
          </a:graphicData>
        </a:graphic>
      </p:graphicFrame>
      <p:pic>
        <p:nvPicPr>
          <p:cNvPr id="6" name="Picture 5" descr="Poly Shopping Cart Wheels ...">
            <a:extLst>
              <a:ext uri="{FF2B5EF4-FFF2-40B4-BE49-F238E27FC236}">
                <a16:creationId xmlns:a16="http://schemas.microsoft.com/office/drawing/2014/main" id="{27488FB8-22BF-4AE2-FCAD-C3E0DDB9E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85" y="1735997"/>
            <a:ext cx="1306195" cy="130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otorized Traction Wheels - Maximum ...">
            <a:extLst>
              <a:ext uri="{FF2B5EF4-FFF2-40B4-BE49-F238E27FC236}">
                <a16:creationId xmlns:a16="http://schemas.microsoft.com/office/drawing/2014/main" id="{DBF442A0-C1F5-693E-E201-520B72D60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810" y="1805212"/>
            <a:ext cx="1262380" cy="123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ecanum wheel Omnidirectional wheel ...">
            <a:extLst>
              <a:ext uri="{FF2B5EF4-FFF2-40B4-BE49-F238E27FC236}">
                <a16:creationId xmlns:a16="http://schemas.microsoft.com/office/drawing/2014/main" id="{B517024A-8E2A-B216-5AC4-EBEB22D3C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44" y="1735997"/>
            <a:ext cx="1213485" cy="121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Shopping Cart Caster Wheel ...">
            <a:extLst>
              <a:ext uri="{FF2B5EF4-FFF2-40B4-BE49-F238E27FC236}">
                <a16:creationId xmlns:a16="http://schemas.microsoft.com/office/drawing/2014/main" id="{1BE19876-0FFC-24D7-EC40-5E3DC0C91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483" y="1855694"/>
            <a:ext cx="974090" cy="9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torage Flat Noodle Holder ...">
            <a:extLst>
              <a:ext uri="{FF2B5EF4-FFF2-40B4-BE49-F238E27FC236}">
                <a16:creationId xmlns:a16="http://schemas.microsoft.com/office/drawing/2014/main" id="{DE832F61-C8E1-1A66-8120-22EA54C99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95" y="3655975"/>
            <a:ext cx="1213485" cy="121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Mobile Folding Trolley | Shopping cart ...">
            <a:extLst>
              <a:ext uri="{FF2B5EF4-FFF2-40B4-BE49-F238E27FC236}">
                <a16:creationId xmlns:a16="http://schemas.microsoft.com/office/drawing/2014/main" id="{9F1CB7BE-A582-D265-9AFC-E7DAB5EF6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810" y="3815809"/>
            <a:ext cx="1416050" cy="9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Stainless Steel Shopping Mall Trolley ...">
            <a:extLst>
              <a:ext uri="{FF2B5EF4-FFF2-40B4-BE49-F238E27FC236}">
                <a16:creationId xmlns:a16="http://schemas.microsoft.com/office/drawing/2014/main" id="{10684E7C-AED8-2737-D0CC-B00F5B5C0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290" y="3539640"/>
            <a:ext cx="1200150" cy="103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Inditradition Shopping Trolley Bag ...">
            <a:extLst>
              <a:ext uri="{FF2B5EF4-FFF2-40B4-BE49-F238E27FC236}">
                <a16:creationId xmlns:a16="http://schemas.microsoft.com/office/drawing/2014/main" id="{8C58E034-E19A-DF08-9C20-8B6850A8B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3551973"/>
            <a:ext cx="1071880" cy="1147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114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46EDA-94B5-6054-68BE-A49FA5FC8F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B9A2E0-2491-4748-D6B6-371C7783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Conceptual Design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95346-A5AD-6C5A-D634-7AAE3F95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67" t="9586" r="24086"/>
          <a:stretch/>
        </p:blipFill>
        <p:spPr>
          <a:xfrm>
            <a:off x="214473" y="1602330"/>
            <a:ext cx="4209543" cy="41151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0F0CA0-467F-1B4A-BFFB-99D57A276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019" y="1602330"/>
            <a:ext cx="4200508" cy="4115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4FB49-1E37-9A1E-C9B9-7245F64B86EA}"/>
              </a:ext>
            </a:extLst>
          </p:cNvPr>
          <p:cNvSpPr txBox="1"/>
          <p:nvPr/>
        </p:nvSpPr>
        <p:spPr>
          <a:xfrm>
            <a:off x="214473" y="1140513"/>
            <a:ext cx="407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Design:01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DAAA9-4C33-A7DC-02E5-7F77BF8F4D17}"/>
              </a:ext>
            </a:extLst>
          </p:cNvPr>
          <p:cNvSpPr txBox="1"/>
          <p:nvPr/>
        </p:nvSpPr>
        <p:spPr>
          <a:xfrm>
            <a:off x="4729019" y="1144953"/>
            <a:ext cx="291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Design:02</a:t>
            </a:r>
          </a:p>
        </p:txBody>
      </p:sp>
    </p:spTree>
    <p:extLst>
      <p:ext uri="{BB962C8B-B14F-4D97-AF65-F5344CB8AC3E}">
        <p14:creationId xmlns:p14="http://schemas.microsoft.com/office/powerpoint/2010/main" val="1386220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0859F-849A-95E0-6C4A-52F93CA3C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568F5C-6A9C-92A7-FA8C-E62A6875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Conceptual Design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510B9-5B13-072A-8DB8-6E39FFDF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25" r="23627"/>
          <a:stretch/>
        </p:blipFill>
        <p:spPr>
          <a:xfrm>
            <a:off x="150020" y="1565564"/>
            <a:ext cx="4292671" cy="4114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3C5287-629A-D651-8FF8-4EB70F33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567873"/>
            <a:ext cx="4421980" cy="4115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F53DA-69EE-C95A-2BE4-98B7412163B1}"/>
              </a:ext>
            </a:extLst>
          </p:cNvPr>
          <p:cNvSpPr txBox="1"/>
          <p:nvPr/>
        </p:nvSpPr>
        <p:spPr>
          <a:xfrm>
            <a:off x="150020" y="1168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Design:03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76DF4-3641-CC14-B109-3DEE0B5ACA34}"/>
              </a:ext>
            </a:extLst>
          </p:cNvPr>
          <p:cNvSpPr txBox="1"/>
          <p:nvPr/>
        </p:nvSpPr>
        <p:spPr>
          <a:xfrm>
            <a:off x="4442691" y="1168400"/>
            <a:ext cx="317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Design:04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013790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C86F0-D122-A1B8-55D7-FC493793E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2D203C-355D-DD3C-49C5-F2C6C2A4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Conceptual Design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7484C-BE43-809B-7DA0-5434AAFC8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30" y="1702008"/>
            <a:ext cx="4839079" cy="4431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D8990-4F89-3D07-48EC-F8E367373C78}"/>
              </a:ext>
            </a:extLst>
          </p:cNvPr>
          <p:cNvSpPr txBox="1"/>
          <p:nvPr/>
        </p:nvSpPr>
        <p:spPr>
          <a:xfrm>
            <a:off x="1801090" y="1210590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Design:05</a:t>
            </a:r>
          </a:p>
        </p:txBody>
      </p:sp>
    </p:spTree>
    <p:extLst>
      <p:ext uri="{BB962C8B-B14F-4D97-AF65-F5344CB8AC3E}">
        <p14:creationId xmlns:p14="http://schemas.microsoft.com/office/powerpoint/2010/main" val="3300812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E8257-3E50-92B4-4C56-433A6E007B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0DDCB8-EBD7-32F2-581F-AED26BB6C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Concept Screening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70961-1954-AD0A-F290-97CEC129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05" t="23377" r="20303" b="18082"/>
          <a:stretch/>
        </p:blipFill>
        <p:spPr>
          <a:xfrm>
            <a:off x="332510" y="1265382"/>
            <a:ext cx="8072582" cy="48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54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EF89D6-D85F-24E1-D156-B98252D7D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D4466A-681F-29DC-4881-C7B5D814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Concept Screening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A85B2A-EFDC-21E5-941A-126195D68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48461"/>
              </p:ext>
            </p:extLst>
          </p:nvPr>
        </p:nvGraphicFramePr>
        <p:xfrm>
          <a:off x="0" y="805070"/>
          <a:ext cx="9144000" cy="63075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271">
                  <a:extLst>
                    <a:ext uri="{9D8B030D-6E8A-4147-A177-3AD203B41FA5}">
                      <a16:colId xmlns:a16="http://schemas.microsoft.com/office/drawing/2014/main" val="2359686744"/>
                    </a:ext>
                  </a:extLst>
                </a:gridCol>
                <a:gridCol w="423656">
                  <a:extLst>
                    <a:ext uri="{9D8B030D-6E8A-4147-A177-3AD203B41FA5}">
                      <a16:colId xmlns:a16="http://schemas.microsoft.com/office/drawing/2014/main" val="2942476834"/>
                    </a:ext>
                  </a:extLst>
                </a:gridCol>
                <a:gridCol w="815009">
                  <a:extLst>
                    <a:ext uri="{9D8B030D-6E8A-4147-A177-3AD203B41FA5}">
                      <a16:colId xmlns:a16="http://schemas.microsoft.com/office/drawing/2014/main" val="325539488"/>
                    </a:ext>
                  </a:extLst>
                </a:gridCol>
                <a:gridCol w="655983">
                  <a:extLst>
                    <a:ext uri="{9D8B030D-6E8A-4147-A177-3AD203B41FA5}">
                      <a16:colId xmlns:a16="http://schemas.microsoft.com/office/drawing/2014/main" val="2434998623"/>
                    </a:ext>
                  </a:extLst>
                </a:gridCol>
                <a:gridCol w="844827">
                  <a:extLst>
                    <a:ext uri="{9D8B030D-6E8A-4147-A177-3AD203B41FA5}">
                      <a16:colId xmlns:a16="http://schemas.microsoft.com/office/drawing/2014/main" val="4191146889"/>
                    </a:ext>
                  </a:extLst>
                </a:gridCol>
                <a:gridCol w="785191">
                  <a:extLst>
                    <a:ext uri="{9D8B030D-6E8A-4147-A177-3AD203B41FA5}">
                      <a16:colId xmlns:a16="http://schemas.microsoft.com/office/drawing/2014/main" val="1351247782"/>
                    </a:ext>
                  </a:extLst>
                </a:gridCol>
                <a:gridCol w="795131">
                  <a:extLst>
                    <a:ext uri="{9D8B030D-6E8A-4147-A177-3AD203B41FA5}">
                      <a16:colId xmlns:a16="http://schemas.microsoft.com/office/drawing/2014/main" val="3216861256"/>
                    </a:ext>
                  </a:extLst>
                </a:gridCol>
                <a:gridCol w="775252">
                  <a:extLst>
                    <a:ext uri="{9D8B030D-6E8A-4147-A177-3AD203B41FA5}">
                      <a16:colId xmlns:a16="http://schemas.microsoft.com/office/drawing/2014/main" val="1525438762"/>
                    </a:ext>
                  </a:extLst>
                </a:gridCol>
                <a:gridCol w="815008">
                  <a:extLst>
                    <a:ext uri="{9D8B030D-6E8A-4147-A177-3AD203B41FA5}">
                      <a16:colId xmlns:a16="http://schemas.microsoft.com/office/drawing/2014/main" val="3031216135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136269913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3477774567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2242550734"/>
                    </a:ext>
                  </a:extLst>
                </a:gridCol>
              </a:tblGrid>
              <a:tr h="1395794">
                <a:tc>
                  <a:txBody>
                    <a:bodyPr/>
                    <a:lstStyle/>
                    <a:p>
                      <a:r>
                        <a:rPr lang="en-IN" dirty="0"/>
                        <a:t>Design Objectives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Weights</a:t>
                      </a:r>
                    </a:p>
                    <a:p>
                      <a:r>
                        <a:rPr lang="en-IN" dirty="0"/>
                        <a:t>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Design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Design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Design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Design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Design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29323"/>
                  </a:ext>
                </a:extLst>
              </a:tr>
              <a:tr h="527300">
                <a:tc>
                  <a:txBody>
                    <a:bodyPr/>
                    <a:lstStyle/>
                    <a:p>
                      <a:r>
                        <a:rPr lang="en-IN" dirty="0"/>
                        <a:t>Ease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7581"/>
                  </a:ext>
                </a:extLst>
              </a:tr>
              <a:tr h="447434">
                <a:tc>
                  <a:txBody>
                    <a:bodyPr/>
                    <a:lstStyle/>
                    <a:p>
                      <a:r>
                        <a:rPr lang="en-IN" dirty="0"/>
                        <a:t>Portability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42399"/>
                  </a:ext>
                </a:extLst>
              </a:tr>
              <a:tr h="744423">
                <a:tc>
                  <a:txBody>
                    <a:bodyPr/>
                    <a:lstStyle/>
                    <a:p>
                      <a:r>
                        <a:rPr lang="en-IN" dirty="0"/>
                        <a:t>Use of standard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184318"/>
                  </a:ext>
                </a:extLst>
              </a:tr>
              <a:tr h="310176">
                <a:tc>
                  <a:txBody>
                    <a:bodyPr/>
                    <a:lstStyle/>
                    <a:p>
                      <a:r>
                        <a:rPr lang="en-IN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11595"/>
                  </a:ext>
                </a:extLst>
              </a:tr>
              <a:tr h="310176">
                <a:tc>
                  <a:txBody>
                    <a:bodyPr/>
                    <a:lstStyle/>
                    <a:p>
                      <a:r>
                        <a:rPr lang="en-IN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302849"/>
                  </a:ext>
                </a:extLst>
              </a:tr>
              <a:tr h="438499"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694879"/>
                  </a:ext>
                </a:extLst>
              </a:tr>
              <a:tr h="447434">
                <a:tc>
                  <a:txBody>
                    <a:bodyPr/>
                    <a:lstStyle/>
                    <a:p>
                      <a:r>
                        <a:rPr lang="en-IN" dirty="0"/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40057"/>
                  </a:ext>
                </a:extLst>
              </a:tr>
              <a:tr h="631671">
                <a:tc>
                  <a:txBody>
                    <a:bodyPr/>
                    <a:lstStyle/>
                    <a:p>
                      <a:r>
                        <a:rPr lang="en-IN" dirty="0"/>
                        <a:t>Power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948513"/>
                  </a:ext>
                </a:extLst>
              </a:tr>
              <a:tr h="527300">
                <a:tc>
                  <a:txBody>
                    <a:bodyPr/>
                    <a:lstStyle/>
                    <a:p>
                      <a:r>
                        <a:rPr lang="en-IN" dirty="0"/>
                        <a:t>Total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3701"/>
                  </a:ext>
                </a:extLst>
              </a:tr>
              <a:tr h="527300">
                <a:tc>
                  <a:txBody>
                    <a:bodyPr/>
                    <a:lstStyle/>
                    <a:p>
                      <a:r>
                        <a:rPr lang="en-IN" dirty="0"/>
                        <a:t>Rank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678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62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</a:pPr>
            <a:r>
              <a:rPr lang="en-IN" sz="3600" i="1" dirty="0">
                <a:solidFill>
                  <a:srgbClr val="C00000"/>
                </a:solidFill>
              </a:rPr>
              <a:t>Design Thinking</a:t>
            </a:r>
            <a:endParaRPr sz="3600" i="1" dirty="0">
              <a:solidFill>
                <a:srgbClr val="C00000"/>
              </a:solidFill>
            </a:endParaRPr>
          </a:p>
        </p:txBody>
      </p:sp>
      <p:sp>
        <p:nvSpPr>
          <p:cNvPr id="122" name="Google Shape;122;p4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23" name="Google Shape;123;p4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5F08A-2A46-69E5-8099-2A1AAC2F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30" y="1782237"/>
            <a:ext cx="3843611" cy="4689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F3868-8201-8ADA-8A3A-3138DB8E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539" y="1782237"/>
            <a:ext cx="3732803" cy="4689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F83BB-9370-4433-A708-5EE526E3EFF3}"/>
              </a:ext>
            </a:extLst>
          </p:cNvPr>
          <p:cNvSpPr txBox="1"/>
          <p:nvPr/>
        </p:nvSpPr>
        <p:spPr>
          <a:xfrm>
            <a:off x="404630" y="861329"/>
            <a:ext cx="8220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Stakeholder Personas: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Stakeholders profiles to understand their needs and challenges.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Stakeholders: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351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B6274-C94F-E246-A8DB-D5F85C0D5A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4CC4E6-DD0B-772D-5AD6-35DF5980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9417"/>
            <a:ext cx="7841673" cy="544948"/>
          </a:xfrm>
        </p:spPr>
        <p:txBody>
          <a:bodyPr/>
          <a:lstStyle/>
          <a:p>
            <a:r>
              <a:rPr lang="en-US" sz="3600" i="1" dirty="0">
                <a:solidFill>
                  <a:srgbClr val="C00000"/>
                </a:solidFill>
              </a:rPr>
              <a:t>Detailed Design of Finalized concept</a:t>
            </a:r>
            <a:endParaRPr lang="en-IN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2640B6-63FE-7034-692C-E7922CC4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5" r="6875"/>
          <a:stretch/>
        </p:blipFill>
        <p:spPr>
          <a:xfrm>
            <a:off x="417442" y="972376"/>
            <a:ext cx="8097908" cy="55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68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955915-8A6F-B761-973A-713A47E817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104BFD-E8E7-E1CF-4F14-79F64D2A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282"/>
            <a:ext cx="7886700" cy="527053"/>
          </a:xfrm>
        </p:spPr>
        <p:txBody>
          <a:bodyPr/>
          <a:lstStyle/>
          <a:p>
            <a:r>
              <a:rPr lang="en-US" sz="3600" i="1" dirty="0">
                <a:solidFill>
                  <a:srgbClr val="C00000"/>
                </a:solidFill>
              </a:rPr>
              <a:t>Detailed Design of Finalized concept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2A370-4D62-99D6-8801-8708C75BA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8" y="837975"/>
            <a:ext cx="8809484" cy="5182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FA986-19DC-D520-8DB6-36793B1F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8" y="1006143"/>
            <a:ext cx="8809484" cy="5182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81214-382A-8D47-B053-68D51581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24" y="1186480"/>
            <a:ext cx="8864352" cy="535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5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6215B-0759-4240-6AFA-CB24D1D1F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148E53-360E-DB67-C324-60DFD0B6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F</a:t>
            </a:r>
            <a:r>
              <a:rPr lang="en-US" sz="4000" i="1" dirty="0">
                <a:solidFill>
                  <a:srgbClr val="C00000"/>
                </a:solidFill>
              </a:rPr>
              <a:t>low chart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8FD9D-E393-18F7-BE31-B55DCA05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051" t="28946" r="37778" b="12154"/>
          <a:stretch/>
        </p:blipFill>
        <p:spPr>
          <a:xfrm>
            <a:off x="1071417" y="858983"/>
            <a:ext cx="6965303" cy="56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09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0743E-94F5-CA75-4240-D2CAB7D77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AAB1D7-25B8-DE8E-4FB1-3C1F9628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BOM(Bill of Materials)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27FD4B-3815-0EFF-D785-5A095748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" b="-1"/>
          <a:stretch/>
        </p:blipFill>
        <p:spPr>
          <a:xfrm>
            <a:off x="228600" y="884583"/>
            <a:ext cx="8696739" cy="57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15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2A627-C4E0-55D3-4F23-C15979B80A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040D93-9BC2-BD35-3094-0DFE27AE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Circuit Design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F10D7-6C1E-50E7-158E-D95EBC82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5" t="4216" r="27272" b="10381"/>
          <a:stretch/>
        </p:blipFill>
        <p:spPr>
          <a:xfrm>
            <a:off x="286327" y="1348507"/>
            <a:ext cx="8571345" cy="47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46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B04CE-1365-F376-87B7-D993B60DF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AAA408-F7BE-E6C5-8560-99E294A9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Prototyping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25629-4101-0841-66E5-FDCA8A32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89" r="9798"/>
          <a:stretch/>
        </p:blipFill>
        <p:spPr>
          <a:xfrm>
            <a:off x="150020" y="1861752"/>
            <a:ext cx="3953164" cy="3482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18BFB-EC37-4B1C-5778-339A23A0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56" t="7446" r="16512" b="9007"/>
          <a:stretch/>
        </p:blipFill>
        <p:spPr>
          <a:xfrm>
            <a:off x="4450591" y="1895398"/>
            <a:ext cx="4543389" cy="3482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09CA6-D2EB-7A9D-EC37-5DF5E812882E}"/>
              </a:ext>
            </a:extLst>
          </p:cNvPr>
          <p:cNvSpPr txBox="1"/>
          <p:nvPr/>
        </p:nvSpPr>
        <p:spPr>
          <a:xfrm>
            <a:off x="1699491" y="5343860"/>
            <a:ext cx="3796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19C55-5987-EA6E-B6AF-D78A1B794254}"/>
              </a:ext>
            </a:extLst>
          </p:cNvPr>
          <p:cNvSpPr txBox="1"/>
          <p:nvPr/>
        </p:nvSpPr>
        <p:spPr>
          <a:xfrm>
            <a:off x="6040582" y="5364353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9DE93E-0203-265B-8F97-ADA65686A6FB}"/>
              </a:ext>
            </a:extLst>
          </p:cNvPr>
          <p:cNvSpPr txBox="1"/>
          <p:nvPr/>
        </p:nvSpPr>
        <p:spPr>
          <a:xfrm>
            <a:off x="150020" y="1043609"/>
            <a:ext cx="421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Entity Images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58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199A6-111F-989F-909D-C67AA44A4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37DA48-DA48-F7F5-52D7-8E7422F5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Independent Entity Images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930BE-EC17-E9B2-D99A-DAE249326C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55" r="17825"/>
          <a:stretch/>
        </p:blipFill>
        <p:spPr>
          <a:xfrm>
            <a:off x="150020" y="1768256"/>
            <a:ext cx="4652889" cy="380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D9225-C0A9-4FF4-F91D-F401001A6C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66" r="23719"/>
          <a:stretch/>
        </p:blipFill>
        <p:spPr>
          <a:xfrm>
            <a:off x="4941453" y="1769061"/>
            <a:ext cx="3913981" cy="3801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DA6293-5B7B-2B46-8F2C-35C70B5CFDC2}"/>
              </a:ext>
            </a:extLst>
          </p:cNvPr>
          <p:cNvSpPr txBox="1"/>
          <p:nvPr/>
        </p:nvSpPr>
        <p:spPr>
          <a:xfrm>
            <a:off x="1634836" y="5544438"/>
            <a:ext cx="350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5EEC4-84BA-CA1C-8CE2-C447CFCC75F8}"/>
              </a:ext>
            </a:extLst>
          </p:cNvPr>
          <p:cNvSpPr txBox="1"/>
          <p:nvPr/>
        </p:nvSpPr>
        <p:spPr>
          <a:xfrm>
            <a:off x="5957454" y="5544438"/>
            <a:ext cx="271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Geared DC Motor</a:t>
            </a:r>
          </a:p>
        </p:txBody>
      </p:sp>
    </p:spTree>
    <p:extLst>
      <p:ext uri="{BB962C8B-B14F-4D97-AF65-F5344CB8AC3E}">
        <p14:creationId xmlns:p14="http://schemas.microsoft.com/office/powerpoint/2010/main" val="1142286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6CBE6-C2BD-4E81-3D06-9CA1357C98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EC970C-6F74-AEF3-8721-286E28D0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Independent Entity Images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46D91-EBDD-E332-EAA0-F6D59E74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27" t="7956" r="30873" b="8869"/>
          <a:stretch/>
        </p:blipFill>
        <p:spPr>
          <a:xfrm>
            <a:off x="196202" y="1535545"/>
            <a:ext cx="3897745" cy="3786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691859-768C-9FD2-3E08-8DE4B0CD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90" t="4010" r="27614" b="6928"/>
          <a:stretch/>
        </p:blipFill>
        <p:spPr>
          <a:xfrm>
            <a:off x="4645891" y="1535545"/>
            <a:ext cx="4202546" cy="3786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C422F8-8477-4FDD-4965-516AC8C38CF1}"/>
              </a:ext>
            </a:extLst>
          </p:cNvPr>
          <p:cNvSpPr txBox="1"/>
          <p:nvPr/>
        </p:nvSpPr>
        <p:spPr>
          <a:xfrm>
            <a:off x="1424061" y="5595433"/>
            <a:ext cx="26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Display(16*2)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37CB9-B04E-2F59-32F4-DB00C23F7449}"/>
              </a:ext>
            </a:extLst>
          </p:cNvPr>
          <p:cNvSpPr txBox="1"/>
          <p:nvPr/>
        </p:nvSpPr>
        <p:spPr>
          <a:xfrm>
            <a:off x="5994401" y="5595433"/>
            <a:ext cx="26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Reader Module</a:t>
            </a:r>
          </a:p>
        </p:txBody>
      </p:sp>
    </p:spTree>
    <p:extLst>
      <p:ext uri="{BB962C8B-B14F-4D97-AF65-F5344CB8AC3E}">
        <p14:creationId xmlns:p14="http://schemas.microsoft.com/office/powerpoint/2010/main" val="1921441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5F0A2-882F-F9FD-2A73-5C3FC7AF3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56169F-DEEC-8D63-306D-8BD94434A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Independent Entity Images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97696-8AA6-C726-090B-BF613F1DD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31" t="6121" r="29375" b="11319"/>
          <a:stretch/>
        </p:blipFill>
        <p:spPr>
          <a:xfrm>
            <a:off x="193772" y="1017305"/>
            <a:ext cx="3294863" cy="26402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547CF4-B266-6736-6A78-6AD39CB7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352" t="6708" r="34572" b="5071"/>
          <a:stretch/>
        </p:blipFill>
        <p:spPr>
          <a:xfrm>
            <a:off x="5365575" y="1017304"/>
            <a:ext cx="3183006" cy="2455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36DFBD-9750-B876-FE32-2A6383C5CAD2}"/>
              </a:ext>
            </a:extLst>
          </p:cNvPr>
          <p:cNvSpPr txBox="1"/>
          <p:nvPr/>
        </p:nvSpPr>
        <p:spPr>
          <a:xfrm>
            <a:off x="1059471" y="3472933"/>
            <a:ext cx="242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E8BDD-DCC7-FDB1-E38D-F5CED4D80D68}"/>
              </a:ext>
            </a:extLst>
          </p:cNvPr>
          <p:cNvSpPr txBox="1"/>
          <p:nvPr/>
        </p:nvSpPr>
        <p:spPr>
          <a:xfrm>
            <a:off x="6473799" y="3467420"/>
            <a:ext cx="247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EC073-EE52-CDED-0D81-9CEB53E4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10" t="5245" r="37094" b="14888"/>
          <a:stretch/>
        </p:blipFill>
        <p:spPr>
          <a:xfrm>
            <a:off x="3009072" y="3594499"/>
            <a:ext cx="3183006" cy="27618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1F8602-FA90-7B70-6E2C-EE2A729D33C4}"/>
              </a:ext>
            </a:extLst>
          </p:cNvPr>
          <p:cNvSpPr txBox="1"/>
          <p:nvPr/>
        </p:nvSpPr>
        <p:spPr>
          <a:xfrm>
            <a:off x="4098335" y="6275769"/>
            <a:ext cx="253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</p:txBody>
      </p:sp>
    </p:spTree>
    <p:extLst>
      <p:ext uri="{BB962C8B-B14F-4D97-AF65-F5344CB8AC3E}">
        <p14:creationId xmlns:p14="http://schemas.microsoft.com/office/powerpoint/2010/main" val="2387942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>
            <a:spLocks noGrp="1"/>
          </p:cNvSpPr>
          <p:nvPr>
            <p:ph type="body" idx="1"/>
          </p:nvPr>
        </p:nvSpPr>
        <p:spPr>
          <a:xfrm>
            <a:off x="166428" y="2810036"/>
            <a:ext cx="8811144" cy="102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None/>
            </a:pPr>
            <a:r>
              <a:rPr lang="en-IN" sz="4400" i="1" dirty="0">
                <a:solidFill>
                  <a:srgbClr val="C00000"/>
                </a:solidFill>
              </a:rPr>
              <a:t>THANK YOU</a:t>
            </a:r>
            <a:endParaRPr i="1" dirty="0"/>
          </a:p>
        </p:txBody>
      </p:sp>
      <p:sp>
        <p:nvSpPr>
          <p:cNvPr id="203" name="Google Shape;203;p13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7291C-A5C9-4E11-F785-D33FFE3A6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7CE9D5-DC73-4B4B-CA03-43BCD234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>
                <a:solidFill>
                  <a:srgbClr val="C00000"/>
                </a:solidFill>
              </a:rPr>
              <a:t>Design Thinking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5A9C9-AA43-F298-2BAF-F53BC9A4E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60" y="1317812"/>
            <a:ext cx="3791479" cy="503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A13C91-16BD-56F7-B8BC-752B093D4899}"/>
              </a:ext>
            </a:extLst>
          </p:cNvPr>
          <p:cNvSpPr txBox="1"/>
          <p:nvPr/>
        </p:nvSpPr>
        <p:spPr>
          <a:xfrm>
            <a:off x="609600" y="959224"/>
            <a:ext cx="313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Stakeholders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4336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 sz="3600" i="1" dirty="0">
                <a:solidFill>
                  <a:srgbClr val="C00000"/>
                </a:solidFill>
              </a:rPr>
              <a:t>Design Thinking</a:t>
            </a:r>
            <a:endParaRPr sz="3600" i="1" dirty="0">
              <a:solidFill>
                <a:srgbClr val="C00000"/>
              </a:solidFill>
            </a:endParaRPr>
          </a:p>
        </p:txBody>
      </p:sp>
      <p:sp>
        <p:nvSpPr>
          <p:cNvPr id="122" name="Google Shape;122;p4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23" name="Google Shape;123;p4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82725-9C01-7FF7-45D3-6BAD52D4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99" y="1301789"/>
            <a:ext cx="3653790" cy="514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F99F0-BEF8-528C-F47A-411253B2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028" y="1301789"/>
            <a:ext cx="3653790" cy="5180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E668D-0B86-E466-AE92-00B4385B6F0A}"/>
              </a:ext>
            </a:extLst>
          </p:cNvPr>
          <p:cNvSpPr txBox="1"/>
          <p:nvPr/>
        </p:nvSpPr>
        <p:spPr>
          <a:xfrm>
            <a:off x="628650" y="846932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Secondary Stakeholders: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39803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 sz="3600" i="1" dirty="0">
                <a:solidFill>
                  <a:srgbClr val="C00000"/>
                </a:solidFill>
              </a:rPr>
              <a:t>Design Thinking</a:t>
            </a:r>
            <a:endParaRPr sz="3600" i="1" dirty="0">
              <a:solidFill>
                <a:srgbClr val="C00000"/>
              </a:solidFill>
            </a:endParaRPr>
          </a:p>
        </p:txBody>
      </p:sp>
      <p:sp>
        <p:nvSpPr>
          <p:cNvPr id="122" name="Google Shape;122;p4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23" name="Google Shape;123;p4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55617-A2C6-84D8-5DB0-A19E9EBD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865" y="1416592"/>
            <a:ext cx="3500485" cy="4953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7E69D-4053-BE1D-4324-00C92E633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86" y="1430674"/>
            <a:ext cx="3500484" cy="493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FB27-50EA-1C5B-9431-ED3F0FC04C56}"/>
              </a:ext>
            </a:extLst>
          </p:cNvPr>
          <p:cNvSpPr txBox="1"/>
          <p:nvPr/>
        </p:nvSpPr>
        <p:spPr>
          <a:xfrm>
            <a:off x="457200" y="921559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Tertiary Stakeholders: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63189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Design Thinking</a:t>
            </a:r>
          </a:p>
        </p:txBody>
      </p:sp>
      <p:sp>
        <p:nvSpPr>
          <p:cNvPr id="131" name="Google Shape;131;p5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32" name="Google Shape;132;p5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98CD5-D0A8-80AD-6F75-6E586779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30" y="1694329"/>
            <a:ext cx="6411220" cy="4760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FCD3C5-B769-769A-6989-77B470876047}"/>
              </a:ext>
            </a:extLst>
          </p:cNvPr>
          <p:cNvSpPr txBox="1"/>
          <p:nvPr/>
        </p:nvSpPr>
        <p:spPr>
          <a:xfrm>
            <a:off x="618565" y="950259"/>
            <a:ext cx="780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Empathy Map: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customer perspectives—what they say, think, feel, and do during the shopping experience.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150020" y="126432"/>
            <a:ext cx="7886700" cy="52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Design Thinking</a:t>
            </a:r>
          </a:p>
        </p:txBody>
      </p:sp>
      <p:sp>
        <p:nvSpPr>
          <p:cNvPr id="131" name="Google Shape;131;p5"/>
          <p:cNvSpPr txBox="1">
            <a:spLocks noGrp="1"/>
          </p:cNvSpPr>
          <p:nvPr>
            <p:ph type="ftr" idx="11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Dept of Automation &amp; Robotics</a:t>
            </a:r>
          </a:p>
        </p:txBody>
      </p:sp>
      <p:sp>
        <p:nvSpPr>
          <p:cNvPr id="132" name="Google Shape;132;p5"/>
          <p:cNvSpPr txBox="1">
            <a:spLocks noGrp="1"/>
          </p:cNvSpPr>
          <p:nvPr>
            <p:ph type="sldNum" idx="12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741CE-7FD7-196D-C7E3-9F8B2BA4A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88" y="1166198"/>
            <a:ext cx="6849036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7967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3044</Words>
  <Application>Microsoft Office PowerPoint</Application>
  <PresentationFormat>On-screen Show (4:3)</PresentationFormat>
  <Paragraphs>683</Paragraphs>
  <Slides>49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Times New Roman</vt:lpstr>
      <vt:lpstr>Wingdings</vt:lpstr>
      <vt:lpstr>Theme1</vt:lpstr>
      <vt:lpstr>NextGenCart: Shopping Made Smart and Simple</vt:lpstr>
      <vt:lpstr>PowerPoint Presentation</vt:lpstr>
      <vt:lpstr> Design Thinking </vt:lpstr>
      <vt:lpstr>Design Thinking</vt:lpstr>
      <vt:lpstr>Design Thinking</vt:lpstr>
      <vt:lpstr>Design Thinking</vt:lpstr>
      <vt:lpstr>Design Thinking</vt:lpstr>
      <vt:lpstr>Design Thinking</vt:lpstr>
      <vt:lpstr>Design Thinking</vt:lpstr>
      <vt:lpstr>Design Thinking</vt:lpstr>
      <vt:lpstr>Design Thinking</vt:lpstr>
      <vt:lpstr>Design Thinking</vt:lpstr>
      <vt:lpstr>Design Thinking</vt:lpstr>
      <vt:lpstr>Design Thinking</vt:lpstr>
      <vt:lpstr>Engineering Design</vt:lpstr>
      <vt:lpstr>Engineering Design</vt:lpstr>
      <vt:lpstr>Engineering Design</vt:lpstr>
      <vt:lpstr>Engineering Design</vt:lpstr>
      <vt:lpstr>Engineering Design</vt:lpstr>
      <vt:lpstr>Engineering Design</vt:lpstr>
      <vt:lpstr>Engineering Design</vt:lpstr>
      <vt:lpstr>Engineering Design</vt:lpstr>
      <vt:lpstr>Engineering Design</vt:lpstr>
      <vt:lpstr>Engineering Design</vt:lpstr>
      <vt:lpstr>Engineering Design</vt:lpstr>
      <vt:lpstr>Engineering Design</vt:lpstr>
      <vt:lpstr>Engineering Design</vt:lpstr>
      <vt:lpstr>MATLAB Requirement tool box</vt:lpstr>
      <vt:lpstr>MATLAB Requirement tool box</vt:lpstr>
      <vt:lpstr>Architecture</vt:lpstr>
      <vt:lpstr>Architecture</vt:lpstr>
      <vt:lpstr>Morphological Chart</vt:lpstr>
      <vt:lpstr>Morphological Chart</vt:lpstr>
      <vt:lpstr>Morphological Chart</vt:lpstr>
      <vt:lpstr>Conceptual Design</vt:lpstr>
      <vt:lpstr>Conceptual Design</vt:lpstr>
      <vt:lpstr>Conceptual Design</vt:lpstr>
      <vt:lpstr>Concept Screening</vt:lpstr>
      <vt:lpstr>Concept Screening</vt:lpstr>
      <vt:lpstr>Detailed Design of Finalized concept</vt:lpstr>
      <vt:lpstr>Detailed Design of Finalized concept</vt:lpstr>
      <vt:lpstr>Flow chart</vt:lpstr>
      <vt:lpstr>BOM(Bill of Materials)</vt:lpstr>
      <vt:lpstr>Circuit Design</vt:lpstr>
      <vt:lpstr>Prototyping</vt:lpstr>
      <vt:lpstr>Independent Entity Images</vt:lpstr>
      <vt:lpstr>Independent Entity Images</vt:lpstr>
      <vt:lpstr>Independent Entity Images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– 1 (Problem Analysis &amp; Requirements listing) Title of the Project</dc:title>
  <dc:creator>prashant udapudi</dc:creator>
  <cp:lastModifiedBy>Shrinidhi Mudhole</cp:lastModifiedBy>
  <cp:revision>42</cp:revision>
  <dcterms:created xsi:type="dcterms:W3CDTF">2022-10-19T10:10:36Z</dcterms:created>
  <dcterms:modified xsi:type="dcterms:W3CDTF">2025-02-02T20:28:52Z</dcterms:modified>
</cp:coreProperties>
</file>